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Futura Bold" charset="1" panose="020B0702020204020203"/>
      <p:regular r:id="rId17"/>
    </p:embeddedFont>
    <p:embeddedFont>
      <p:font typeface="Futura" charset="1" panose="020B0502020204020303"/>
      <p:regular r:id="rId18"/>
    </p:embeddedFont>
    <p:embeddedFont>
      <p:font typeface="Poppins Light" charset="1" panose="00000400000000000000"/>
      <p:regular r:id="rId19"/>
    </p:embeddedFont>
    <p:embeddedFont>
      <p:font typeface="Open Sans" charset="1" panose="020B0606030504020204"/>
      <p:regular r:id="rId20"/>
    </p:embeddedFont>
    <p:embeddedFont>
      <p:font typeface="Poppins" charset="1" panose="000005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4.png" Type="http://schemas.openxmlformats.org/officeDocument/2006/relationships/image"/><Relationship Id="rId4" Target="../media/image65.svg" Type="http://schemas.openxmlformats.org/officeDocument/2006/relationships/image"/><Relationship Id="rId5" Target="../media/image68.png" Type="http://schemas.openxmlformats.org/officeDocument/2006/relationships/image"/><Relationship Id="rId6" Target="../media/image69.png" Type="http://schemas.openxmlformats.org/officeDocument/2006/relationships/image"/><Relationship Id="rId7" Target="../media/image7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1.png" Type="http://schemas.openxmlformats.org/officeDocument/2006/relationships/image"/><Relationship Id="rId4" Target="../media/image72.svg" Type="http://schemas.openxmlformats.org/officeDocument/2006/relationships/image"/><Relationship Id="rId5" Target="../media/image73.png" Type="http://schemas.openxmlformats.org/officeDocument/2006/relationships/image"/><Relationship Id="rId6" Target="../media/image74.svg" Type="http://schemas.openxmlformats.org/officeDocument/2006/relationships/image"/><Relationship Id="rId7" Target="../media/image75.png" Type="http://schemas.openxmlformats.org/officeDocument/2006/relationships/image"/><Relationship Id="rId8" Target="../media/image7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jpe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2" Target="../media/image1.png" Type="http://schemas.openxmlformats.org/officeDocument/2006/relationships/image"/><Relationship Id="rId3" Target="../media/image17.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2" Target="../media/image1.png" Type="http://schemas.openxmlformats.org/officeDocument/2006/relationships/image"/><Relationship Id="rId3" Target="../media/image17.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jpe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2" Target="../media/image1.pn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55.png" Type="http://schemas.openxmlformats.org/officeDocument/2006/relationships/image"/><Relationship Id="rId12" Target="../media/image56.svg" Type="http://schemas.openxmlformats.org/officeDocument/2006/relationships/image"/><Relationship Id="rId13" Target="../media/image57.png" Type="http://schemas.openxmlformats.org/officeDocument/2006/relationships/image"/><Relationship Id="rId14" Target="../media/image58.png" Type="http://schemas.openxmlformats.org/officeDocument/2006/relationships/image"/><Relationship Id="rId15" Target="../media/image59.png" Type="http://schemas.openxmlformats.org/officeDocument/2006/relationships/image"/><Relationship Id="rId16" Target="../media/image60.png" Type="http://schemas.openxmlformats.org/officeDocument/2006/relationships/image"/><Relationship Id="rId17" Target="../media/image61.png" Type="http://schemas.openxmlformats.org/officeDocument/2006/relationships/image"/><Relationship Id="rId18" Target="../media/image62.png" Type="http://schemas.openxmlformats.org/officeDocument/2006/relationships/image"/><Relationship Id="rId19" Target="../media/image63.png" Type="http://schemas.openxmlformats.org/officeDocument/2006/relationships/image"/><Relationship Id="rId2" Target="../media/image1.pn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svg" Type="http://schemas.openxmlformats.org/officeDocument/2006/relationships/image"/><Relationship Id="rId4" Target="../media/image6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svg" Type="http://schemas.openxmlformats.org/officeDocument/2006/relationships/image"/><Relationship Id="rId4" Target="../media/image6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7374222" y="6671033"/>
            <a:ext cx="3836860" cy="2069176"/>
            <a:chOff x="0" y="0"/>
            <a:chExt cx="1010531" cy="544968"/>
          </a:xfrm>
        </p:grpSpPr>
        <p:sp>
          <p:nvSpPr>
            <p:cNvPr name="Freeform 4" id="4"/>
            <p:cNvSpPr/>
            <p:nvPr/>
          </p:nvSpPr>
          <p:spPr>
            <a:xfrm flipH="false" flipV="false" rot="0">
              <a:off x="0" y="0"/>
              <a:ext cx="1010531" cy="544968"/>
            </a:xfrm>
            <a:custGeom>
              <a:avLst/>
              <a:gdLst/>
              <a:ahLst/>
              <a:cxnLst/>
              <a:rect r="r" b="b" t="t" l="l"/>
              <a:pathLst>
                <a:path h="544968" w="1010531">
                  <a:moveTo>
                    <a:pt x="201778" y="0"/>
                  </a:moveTo>
                  <a:lnTo>
                    <a:pt x="808753" y="0"/>
                  </a:lnTo>
                  <a:cubicBezTo>
                    <a:pt x="862268" y="0"/>
                    <a:pt x="913591" y="21259"/>
                    <a:pt x="951432" y="59099"/>
                  </a:cubicBezTo>
                  <a:cubicBezTo>
                    <a:pt x="989272" y="96940"/>
                    <a:pt x="1010531" y="148263"/>
                    <a:pt x="1010531" y="201778"/>
                  </a:cubicBezTo>
                  <a:lnTo>
                    <a:pt x="1010531" y="343191"/>
                  </a:lnTo>
                  <a:cubicBezTo>
                    <a:pt x="1010531" y="396705"/>
                    <a:pt x="989272" y="448028"/>
                    <a:pt x="951432" y="485869"/>
                  </a:cubicBezTo>
                  <a:cubicBezTo>
                    <a:pt x="913591" y="523709"/>
                    <a:pt x="862268" y="544968"/>
                    <a:pt x="808753" y="544968"/>
                  </a:cubicBezTo>
                  <a:lnTo>
                    <a:pt x="201778" y="544968"/>
                  </a:lnTo>
                  <a:cubicBezTo>
                    <a:pt x="148263" y="544968"/>
                    <a:pt x="96940" y="523709"/>
                    <a:pt x="59099" y="485869"/>
                  </a:cubicBezTo>
                  <a:cubicBezTo>
                    <a:pt x="21259" y="448028"/>
                    <a:pt x="0" y="396705"/>
                    <a:pt x="0" y="343191"/>
                  </a:cubicBezTo>
                  <a:lnTo>
                    <a:pt x="0" y="201778"/>
                  </a:lnTo>
                  <a:cubicBezTo>
                    <a:pt x="0" y="148263"/>
                    <a:pt x="21259" y="96940"/>
                    <a:pt x="59099" y="59099"/>
                  </a:cubicBezTo>
                  <a:cubicBezTo>
                    <a:pt x="96940" y="21259"/>
                    <a:pt x="148263" y="0"/>
                    <a:pt x="201778" y="0"/>
                  </a:cubicBezTo>
                  <a:close/>
                </a:path>
              </a:pathLst>
            </a:custGeom>
            <a:solidFill>
              <a:srgbClr val="0C5866"/>
            </a:solidFill>
          </p:spPr>
        </p:sp>
        <p:sp>
          <p:nvSpPr>
            <p:cNvPr name="TextBox 5" id="5"/>
            <p:cNvSpPr txBox="true"/>
            <p:nvPr/>
          </p:nvSpPr>
          <p:spPr>
            <a:xfrm>
              <a:off x="0" y="19050"/>
              <a:ext cx="1010531" cy="525918"/>
            </a:xfrm>
            <a:prstGeom prst="rect">
              <a:avLst/>
            </a:prstGeom>
          </p:spPr>
          <p:txBody>
            <a:bodyPr anchor="ctr" rtlCol="false" tIns="50800" lIns="50800" bIns="50800" rIns="50800"/>
            <a:lstStyle/>
            <a:p>
              <a:pPr algn="ctr">
                <a:lnSpc>
                  <a:spcPts val="2339"/>
                </a:lnSpc>
              </a:pPr>
            </a:p>
          </p:txBody>
        </p:sp>
      </p:grpSp>
      <p:sp>
        <p:nvSpPr>
          <p:cNvPr name="Freeform 6" id="6"/>
          <p:cNvSpPr/>
          <p:nvPr/>
        </p:nvSpPr>
        <p:spPr>
          <a:xfrm flipH="false" flipV="false" rot="0">
            <a:off x="7239588" y="895350"/>
            <a:ext cx="627409" cy="627409"/>
          </a:xfrm>
          <a:custGeom>
            <a:avLst/>
            <a:gdLst/>
            <a:ahLst/>
            <a:cxnLst/>
            <a:rect r="r" b="b" t="t" l="l"/>
            <a:pathLst>
              <a:path h="627409" w="627409">
                <a:moveTo>
                  <a:pt x="0" y="0"/>
                </a:moveTo>
                <a:lnTo>
                  <a:pt x="627409" y="0"/>
                </a:lnTo>
                <a:lnTo>
                  <a:pt x="627409" y="627409"/>
                </a:lnTo>
                <a:lnTo>
                  <a:pt x="0" y="6274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044144" y="0"/>
            <a:ext cx="3391505" cy="3408548"/>
          </a:xfrm>
          <a:custGeom>
            <a:avLst/>
            <a:gdLst/>
            <a:ahLst/>
            <a:cxnLst/>
            <a:rect r="r" b="b" t="t" l="l"/>
            <a:pathLst>
              <a:path h="3408548" w="3391505">
                <a:moveTo>
                  <a:pt x="0" y="0"/>
                </a:moveTo>
                <a:lnTo>
                  <a:pt x="3391505" y="0"/>
                </a:lnTo>
                <a:lnTo>
                  <a:pt x="3391505" y="3408548"/>
                </a:lnTo>
                <a:lnTo>
                  <a:pt x="0" y="34085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0" y="7193416"/>
            <a:ext cx="3016244" cy="3093584"/>
          </a:xfrm>
          <a:custGeom>
            <a:avLst/>
            <a:gdLst/>
            <a:ahLst/>
            <a:cxnLst/>
            <a:rect r="r" b="b" t="t" l="l"/>
            <a:pathLst>
              <a:path h="3093584" w="3016244">
                <a:moveTo>
                  <a:pt x="0" y="0"/>
                </a:moveTo>
                <a:lnTo>
                  <a:pt x="3016244" y="0"/>
                </a:lnTo>
                <a:lnTo>
                  <a:pt x="3016244" y="3093584"/>
                </a:lnTo>
                <a:lnTo>
                  <a:pt x="0" y="30935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9" id="9"/>
          <p:cNvSpPr txBox="true"/>
          <p:nvPr/>
        </p:nvSpPr>
        <p:spPr>
          <a:xfrm rot="0">
            <a:off x="3007873" y="3528276"/>
            <a:ext cx="12272255" cy="2397760"/>
          </a:xfrm>
          <a:prstGeom prst="rect">
            <a:avLst/>
          </a:prstGeom>
        </p:spPr>
        <p:txBody>
          <a:bodyPr anchor="t" rtlCol="false" tIns="0" lIns="0" bIns="0" rIns="0">
            <a:spAutoFit/>
          </a:bodyPr>
          <a:lstStyle/>
          <a:p>
            <a:pPr algn="ctr">
              <a:lnSpc>
                <a:spcPts val="16279"/>
              </a:lnSpc>
            </a:pPr>
            <a:r>
              <a:rPr lang="en-US" b="true" sz="14799" spc="-295">
                <a:solidFill>
                  <a:srgbClr val="001E24"/>
                </a:solidFill>
                <a:latin typeface="Futura Bold"/>
                <a:ea typeface="Futura Bold"/>
                <a:cs typeface="Futura Bold"/>
                <a:sym typeface="Futura Bold"/>
              </a:rPr>
              <a:t>Group Project</a:t>
            </a:r>
          </a:p>
        </p:txBody>
      </p:sp>
      <p:sp>
        <p:nvSpPr>
          <p:cNvPr name="TextBox 10" id="10"/>
          <p:cNvSpPr txBox="true"/>
          <p:nvPr/>
        </p:nvSpPr>
        <p:spPr>
          <a:xfrm rot="0">
            <a:off x="7974360" y="6852181"/>
            <a:ext cx="3662156" cy="1573529"/>
          </a:xfrm>
          <a:prstGeom prst="rect">
            <a:avLst/>
          </a:prstGeom>
        </p:spPr>
        <p:txBody>
          <a:bodyPr anchor="t" rtlCol="false" tIns="0" lIns="0" bIns="0" rIns="0">
            <a:spAutoFit/>
          </a:bodyPr>
          <a:lstStyle/>
          <a:p>
            <a:pPr algn="l">
              <a:lnSpc>
                <a:spcPts val="4050"/>
              </a:lnSpc>
            </a:pPr>
            <a:r>
              <a:rPr lang="en-US" sz="2700">
                <a:solidFill>
                  <a:srgbClr val="FFFFFF"/>
                </a:solidFill>
                <a:latin typeface="Futura"/>
                <a:ea typeface="Futura"/>
                <a:cs typeface="Futura"/>
                <a:sym typeface="Futura"/>
              </a:rPr>
              <a:t>Integrantes: </a:t>
            </a:r>
          </a:p>
          <a:p>
            <a:pPr algn="l">
              <a:lnSpc>
                <a:spcPts val="4050"/>
              </a:lnSpc>
            </a:pPr>
            <a:r>
              <a:rPr lang="en-US" sz="2700">
                <a:solidFill>
                  <a:srgbClr val="FFFFFF"/>
                </a:solidFill>
                <a:latin typeface="Futura"/>
                <a:ea typeface="Futura"/>
                <a:cs typeface="Futura"/>
                <a:sym typeface="Futura"/>
              </a:rPr>
              <a:t>Jeyco Castro</a:t>
            </a:r>
          </a:p>
          <a:p>
            <a:pPr algn="l">
              <a:lnSpc>
                <a:spcPts val="4050"/>
              </a:lnSpc>
            </a:pPr>
            <a:r>
              <a:rPr lang="en-US" sz="2700">
                <a:solidFill>
                  <a:srgbClr val="FFFFFF"/>
                </a:solidFill>
                <a:latin typeface="Futura"/>
                <a:ea typeface="Futura"/>
                <a:cs typeface="Futura"/>
                <a:sym typeface="Futura"/>
              </a:rPr>
              <a:t>Favian Mamani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65219" y="7365952"/>
            <a:ext cx="3950120" cy="3115657"/>
          </a:xfrm>
          <a:custGeom>
            <a:avLst/>
            <a:gdLst/>
            <a:ahLst/>
            <a:cxnLst/>
            <a:rect r="r" b="b" t="t" l="l"/>
            <a:pathLst>
              <a:path h="3115657" w="3950120">
                <a:moveTo>
                  <a:pt x="0" y="0"/>
                </a:moveTo>
                <a:lnTo>
                  <a:pt x="3950120" y="0"/>
                </a:lnTo>
                <a:lnTo>
                  <a:pt x="3950120" y="3115656"/>
                </a:lnTo>
                <a:lnTo>
                  <a:pt x="0" y="3115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612543" y="-131261"/>
            <a:ext cx="4101038" cy="3234694"/>
          </a:xfrm>
          <a:custGeom>
            <a:avLst/>
            <a:gdLst/>
            <a:ahLst/>
            <a:cxnLst/>
            <a:rect r="r" b="b" t="t" l="l"/>
            <a:pathLst>
              <a:path h="3234694" w="4101038">
                <a:moveTo>
                  <a:pt x="0" y="0"/>
                </a:moveTo>
                <a:lnTo>
                  <a:pt x="4101038" y="0"/>
                </a:lnTo>
                <a:lnTo>
                  <a:pt x="4101038" y="3234694"/>
                </a:lnTo>
                <a:lnTo>
                  <a:pt x="0" y="32346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709956" y="391211"/>
            <a:ext cx="637489" cy="637489"/>
          </a:xfrm>
          <a:custGeom>
            <a:avLst/>
            <a:gdLst/>
            <a:ahLst/>
            <a:cxnLst/>
            <a:rect r="r" b="b" t="t" l="l"/>
            <a:pathLst>
              <a:path h="637489" w="637489">
                <a:moveTo>
                  <a:pt x="0" y="0"/>
                </a:moveTo>
                <a:lnTo>
                  <a:pt x="637488" y="0"/>
                </a:lnTo>
                <a:lnTo>
                  <a:pt x="637488" y="637489"/>
                </a:lnTo>
                <a:lnTo>
                  <a:pt x="0" y="637489"/>
                </a:lnTo>
                <a:lnTo>
                  <a:pt x="0" y="0"/>
                </a:lnTo>
                <a:close/>
              </a:path>
            </a:pathLst>
          </a:custGeom>
          <a:blipFill>
            <a:blip r:embed="rId5"/>
            <a:stretch>
              <a:fillRect l="0" t="0" r="0" b="0"/>
            </a:stretch>
          </a:blipFill>
        </p:spPr>
      </p:sp>
      <p:sp>
        <p:nvSpPr>
          <p:cNvPr name="Freeform 6" id="6"/>
          <p:cNvSpPr/>
          <p:nvPr/>
        </p:nvSpPr>
        <p:spPr>
          <a:xfrm flipH="false" flipV="false" rot="0">
            <a:off x="16230600" y="7029011"/>
            <a:ext cx="2531484" cy="3538578"/>
          </a:xfrm>
          <a:custGeom>
            <a:avLst/>
            <a:gdLst/>
            <a:ahLst/>
            <a:cxnLst/>
            <a:rect r="r" b="b" t="t" l="l"/>
            <a:pathLst>
              <a:path h="3538578" w="2531484">
                <a:moveTo>
                  <a:pt x="0" y="0"/>
                </a:moveTo>
                <a:lnTo>
                  <a:pt x="2531484" y="0"/>
                </a:lnTo>
                <a:lnTo>
                  <a:pt x="2531484" y="3538578"/>
                </a:lnTo>
                <a:lnTo>
                  <a:pt x="0" y="3538578"/>
                </a:lnTo>
                <a:lnTo>
                  <a:pt x="0" y="0"/>
                </a:lnTo>
                <a:close/>
              </a:path>
            </a:pathLst>
          </a:custGeom>
          <a:blipFill>
            <a:blip r:embed="rId6">
              <a:alphaModFix amt="60000"/>
              <a:extLst>
                <a:ext uri="{96DAC541-7B7A-43D3-8B79-37D633B846F1}">
                  <asvg:svgBlip xmlns:asvg="http://schemas.microsoft.com/office/drawing/2016/SVG/main" r:embed="rId7"/>
                </a:ext>
              </a:extLst>
            </a:blip>
            <a:stretch>
              <a:fillRect l="0" t="0" r="-62544" b="-16284"/>
            </a:stretch>
          </a:blipFill>
        </p:spPr>
      </p:sp>
      <p:sp>
        <p:nvSpPr>
          <p:cNvPr name="TextBox 7" id="7"/>
          <p:cNvSpPr txBox="true"/>
          <p:nvPr/>
        </p:nvSpPr>
        <p:spPr>
          <a:xfrm rot="0">
            <a:off x="4749924" y="2781170"/>
            <a:ext cx="8788152" cy="1311275"/>
          </a:xfrm>
          <a:prstGeom prst="rect">
            <a:avLst/>
          </a:prstGeom>
        </p:spPr>
        <p:txBody>
          <a:bodyPr anchor="t" rtlCol="false" tIns="0" lIns="0" bIns="0" rIns="0">
            <a:spAutoFit/>
          </a:bodyPr>
          <a:lstStyle/>
          <a:p>
            <a:pPr algn="ctr">
              <a:lnSpc>
                <a:spcPts val="8800"/>
              </a:lnSpc>
            </a:pPr>
            <a:r>
              <a:rPr lang="en-US" b="true" sz="8000" spc="-160">
                <a:solidFill>
                  <a:srgbClr val="001E24"/>
                </a:solidFill>
                <a:latin typeface="Futura Bold"/>
                <a:ea typeface="Futura Bold"/>
                <a:cs typeface="Futura Bold"/>
                <a:sym typeface="Futura Bold"/>
              </a:rPr>
              <a:t>Conclusión</a:t>
            </a:r>
          </a:p>
        </p:txBody>
      </p:sp>
      <p:sp>
        <p:nvSpPr>
          <p:cNvPr name="TextBox 8" id="8"/>
          <p:cNvSpPr txBox="true"/>
          <p:nvPr/>
        </p:nvSpPr>
        <p:spPr>
          <a:xfrm rot="0">
            <a:off x="3912767" y="4813782"/>
            <a:ext cx="11184959" cy="2570198"/>
          </a:xfrm>
          <a:prstGeom prst="rect">
            <a:avLst/>
          </a:prstGeom>
        </p:spPr>
        <p:txBody>
          <a:bodyPr anchor="t" rtlCol="false" tIns="0" lIns="0" bIns="0" rIns="0">
            <a:spAutoFit/>
          </a:bodyPr>
          <a:lstStyle/>
          <a:p>
            <a:pPr algn="just">
              <a:lnSpc>
                <a:spcPts val="3375"/>
              </a:lnSpc>
            </a:pPr>
            <a:r>
              <a:rPr lang="en-US" sz="2177">
                <a:solidFill>
                  <a:srgbClr val="001E24"/>
                </a:solidFill>
                <a:latin typeface="Poppins Light"/>
                <a:ea typeface="Poppins Light"/>
                <a:cs typeface="Poppins Light"/>
                <a:sym typeface="Poppins Light"/>
              </a:rPr>
              <a:t>Esta implementación tecnológica soluciona de manera integral la gestion de las comunidades, este proyecto, no solo permitirá modernizar la gestión de las juntas de vecinos, sino también fortalecer la participación activa de los vecinos, optimizar la administración de recursos y fomentar la colaboración dentro de las comunidades</a:t>
            </a:r>
          </a:p>
          <a:p>
            <a:pPr algn="just">
              <a:lnSpc>
                <a:spcPts val="3375"/>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729973" y="7193416"/>
            <a:ext cx="3159298" cy="3155349"/>
          </a:xfrm>
          <a:custGeom>
            <a:avLst/>
            <a:gdLst/>
            <a:ahLst/>
            <a:cxnLst/>
            <a:rect r="r" b="b" t="t" l="l"/>
            <a:pathLst>
              <a:path h="3155349" w="3159298">
                <a:moveTo>
                  <a:pt x="0" y="0"/>
                </a:moveTo>
                <a:lnTo>
                  <a:pt x="3159298" y="0"/>
                </a:lnTo>
                <a:lnTo>
                  <a:pt x="3159298" y="3155349"/>
                </a:lnTo>
                <a:lnTo>
                  <a:pt x="0" y="31553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5096744" y="-703440"/>
            <a:ext cx="3901189" cy="3901189"/>
          </a:xfrm>
          <a:custGeom>
            <a:avLst/>
            <a:gdLst/>
            <a:ahLst/>
            <a:cxnLst/>
            <a:rect r="r" b="b" t="t" l="l"/>
            <a:pathLst>
              <a:path h="3901189" w="3901189">
                <a:moveTo>
                  <a:pt x="0" y="0"/>
                </a:moveTo>
                <a:lnTo>
                  <a:pt x="3901189" y="0"/>
                </a:lnTo>
                <a:lnTo>
                  <a:pt x="3901189" y="3901189"/>
                </a:lnTo>
                <a:lnTo>
                  <a:pt x="0" y="39011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7235173" y="931032"/>
            <a:ext cx="632245" cy="632245"/>
          </a:xfrm>
          <a:custGeom>
            <a:avLst/>
            <a:gdLst/>
            <a:ahLst/>
            <a:cxnLst/>
            <a:rect r="r" b="b" t="t" l="l"/>
            <a:pathLst>
              <a:path h="632245" w="632245">
                <a:moveTo>
                  <a:pt x="0" y="0"/>
                </a:moveTo>
                <a:lnTo>
                  <a:pt x="632245" y="0"/>
                </a:lnTo>
                <a:lnTo>
                  <a:pt x="632245" y="632245"/>
                </a:lnTo>
                <a:lnTo>
                  <a:pt x="0" y="6322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3007873" y="3528276"/>
            <a:ext cx="12272255" cy="2397760"/>
          </a:xfrm>
          <a:prstGeom prst="rect">
            <a:avLst/>
          </a:prstGeom>
        </p:spPr>
        <p:txBody>
          <a:bodyPr anchor="t" rtlCol="false" tIns="0" lIns="0" bIns="0" rIns="0">
            <a:spAutoFit/>
          </a:bodyPr>
          <a:lstStyle/>
          <a:p>
            <a:pPr algn="ctr">
              <a:lnSpc>
                <a:spcPts val="16279"/>
              </a:lnSpc>
            </a:pPr>
            <a:r>
              <a:rPr lang="en-US" b="true" sz="14799" spc="-295">
                <a:solidFill>
                  <a:srgbClr val="001E24"/>
                </a:solidFill>
                <a:latin typeface="Futura Bold"/>
                <a:ea typeface="Futura Bold"/>
                <a:cs typeface="Futura Bold"/>
                <a:sym typeface="Futura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0">
            <a:off x="0" y="6476431"/>
            <a:ext cx="3329929" cy="3446240"/>
          </a:xfrm>
          <a:custGeom>
            <a:avLst/>
            <a:gdLst/>
            <a:ahLst/>
            <a:cxnLst/>
            <a:rect r="r" b="b" t="t" l="l"/>
            <a:pathLst>
              <a:path h="3446240" w="3329929">
                <a:moveTo>
                  <a:pt x="3329929" y="0"/>
                </a:moveTo>
                <a:lnTo>
                  <a:pt x="0" y="0"/>
                </a:lnTo>
                <a:lnTo>
                  <a:pt x="0" y="3446240"/>
                </a:lnTo>
                <a:lnTo>
                  <a:pt x="3329929" y="3446240"/>
                </a:lnTo>
                <a:lnTo>
                  <a:pt x="3329929"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5117440" y="-650168"/>
            <a:ext cx="3170560" cy="3194519"/>
          </a:xfrm>
          <a:custGeom>
            <a:avLst/>
            <a:gdLst/>
            <a:ahLst/>
            <a:cxnLst/>
            <a:rect r="r" b="b" t="t" l="l"/>
            <a:pathLst>
              <a:path h="3194519" w="3170560">
                <a:moveTo>
                  <a:pt x="0" y="0"/>
                </a:moveTo>
                <a:lnTo>
                  <a:pt x="3170560" y="0"/>
                </a:lnTo>
                <a:lnTo>
                  <a:pt x="3170560" y="3194520"/>
                </a:lnTo>
                <a:lnTo>
                  <a:pt x="0" y="31945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5" id="5"/>
          <p:cNvGrpSpPr/>
          <p:nvPr/>
        </p:nvGrpSpPr>
        <p:grpSpPr>
          <a:xfrm rot="0">
            <a:off x="1201123" y="1577247"/>
            <a:ext cx="4648986" cy="7297016"/>
            <a:chOff x="0" y="0"/>
            <a:chExt cx="720250" cy="1130499"/>
          </a:xfrm>
        </p:grpSpPr>
        <p:sp>
          <p:nvSpPr>
            <p:cNvPr name="Freeform 6" id="6"/>
            <p:cNvSpPr/>
            <p:nvPr/>
          </p:nvSpPr>
          <p:spPr>
            <a:xfrm flipH="false" flipV="false" rot="0">
              <a:off x="0" y="0"/>
              <a:ext cx="720250" cy="1130499"/>
            </a:xfrm>
            <a:custGeom>
              <a:avLst/>
              <a:gdLst/>
              <a:ahLst/>
              <a:cxnLst/>
              <a:rect r="r" b="b" t="t" l="l"/>
              <a:pathLst>
                <a:path h="1130499" w="720250">
                  <a:moveTo>
                    <a:pt x="166529" y="0"/>
                  </a:moveTo>
                  <a:lnTo>
                    <a:pt x="553720" y="0"/>
                  </a:lnTo>
                  <a:cubicBezTo>
                    <a:pt x="645692" y="0"/>
                    <a:pt x="720250" y="74558"/>
                    <a:pt x="720250" y="166529"/>
                  </a:cubicBezTo>
                  <a:lnTo>
                    <a:pt x="720250" y="963970"/>
                  </a:lnTo>
                  <a:cubicBezTo>
                    <a:pt x="720250" y="1055941"/>
                    <a:pt x="645692" y="1130499"/>
                    <a:pt x="553720" y="1130499"/>
                  </a:cubicBezTo>
                  <a:lnTo>
                    <a:pt x="166529" y="1130499"/>
                  </a:lnTo>
                  <a:cubicBezTo>
                    <a:pt x="74558" y="1130499"/>
                    <a:pt x="0" y="1055941"/>
                    <a:pt x="0" y="963970"/>
                  </a:cubicBezTo>
                  <a:lnTo>
                    <a:pt x="0" y="166529"/>
                  </a:lnTo>
                  <a:cubicBezTo>
                    <a:pt x="0" y="74558"/>
                    <a:pt x="74558" y="0"/>
                    <a:pt x="166529" y="0"/>
                  </a:cubicBezTo>
                  <a:close/>
                </a:path>
              </a:pathLst>
            </a:custGeom>
            <a:blipFill>
              <a:blip r:embed="rId7"/>
              <a:stretch>
                <a:fillRect l="-67572" t="0" r="-67572" b="0"/>
              </a:stretch>
            </a:blipFill>
            <a:ln w="114300" cap="rnd">
              <a:solidFill>
                <a:srgbClr val="FFFFFF"/>
              </a:solidFill>
              <a:prstDash val="solid"/>
              <a:round/>
            </a:ln>
          </p:spPr>
        </p:sp>
      </p:grpSp>
      <p:sp>
        <p:nvSpPr>
          <p:cNvPr name="Freeform 7" id="7"/>
          <p:cNvSpPr/>
          <p:nvPr/>
        </p:nvSpPr>
        <p:spPr>
          <a:xfrm flipH="false" flipV="false" rot="0">
            <a:off x="17456567" y="8874263"/>
            <a:ext cx="235766" cy="699163"/>
          </a:xfrm>
          <a:custGeom>
            <a:avLst/>
            <a:gdLst/>
            <a:ahLst/>
            <a:cxnLst/>
            <a:rect r="r" b="b" t="t" l="l"/>
            <a:pathLst>
              <a:path h="699163" w="235766">
                <a:moveTo>
                  <a:pt x="0" y="0"/>
                </a:moveTo>
                <a:lnTo>
                  <a:pt x="235765" y="0"/>
                </a:lnTo>
                <a:lnTo>
                  <a:pt x="235765" y="699163"/>
                </a:lnTo>
                <a:lnTo>
                  <a:pt x="0" y="699163"/>
                </a:lnTo>
                <a:lnTo>
                  <a:pt x="0" y="0"/>
                </a:lnTo>
                <a:close/>
              </a:path>
            </a:pathLst>
          </a:custGeom>
          <a:blipFill>
            <a:blip r:embed="rId8">
              <a:extLst>
                <a:ext uri="{96DAC541-7B7A-43D3-8B79-37D633B846F1}">
                  <asvg:svgBlip xmlns:asvg="http://schemas.microsoft.com/office/drawing/2016/SVG/main" r:embed="rId9"/>
                </a:ext>
              </a:extLst>
            </a:blip>
            <a:stretch>
              <a:fillRect l="-22445" t="0" r="-21381" b="0"/>
            </a:stretch>
          </a:blipFill>
          <a:ln cap="sq">
            <a:noFill/>
            <a:prstDash val="solid"/>
            <a:miter/>
          </a:ln>
        </p:spPr>
      </p:sp>
      <p:sp>
        <p:nvSpPr>
          <p:cNvPr name="Freeform 8" id="8"/>
          <p:cNvSpPr/>
          <p:nvPr/>
        </p:nvSpPr>
        <p:spPr>
          <a:xfrm flipH="false" flipV="false" rot="-5400000">
            <a:off x="5136779" y="-427601"/>
            <a:ext cx="798138" cy="1653340"/>
          </a:xfrm>
          <a:custGeom>
            <a:avLst/>
            <a:gdLst/>
            <a:ahLst/>
            <a:cxnLst/>
            <a:rect r="r" b="b" t="t" l="l"/>
            <a:pathLst>
              <a:path h="1653340" w="798138">
                <a:moveTo>
                  <a:pt x="0" y="0"/>
                </a:moveTo>
                <a:lnTo>
                  <a:pt x="798138" y="0"/>
                </a:lnTo>
                <a:lnTo>
                  <a:pt x="798138" y="1653340"/>
                </a:lnTo>
                <a:lnTo>
                  <a:pt x="0" y="1653340"/>
                </a:lnTo>
                <a:lnTo>
                  <a:pt x="0" y="0"/>
                </a:lnTo>
                <a:close/>
              </a:path>
            </a:pathLst>
          </a:custGeom>
          <a:blipFill>
            <a:blip r:embed="rId10">
              <a:alphaModFix amt="60000"/>
              <a:extLst>
                <a:ext uri="{96DAC541-7B7A-43D3-8B79-37D633B846F1}">
                  <asvg:svgBlip xmlns:asvg="http://schemas.microsoft.com/office/drawing/2016/SVG/main" r:embed="rId11"/>
                </a:ext>
              </a:extLst>
            </a:blip>
            <a:stretch>
              <a:fillRect l="0" t="0" r="-107149" b="0"/>
            </a:stretch>
          </a:blipFill>
          <a:ln cap="sq">
            <a:noFill/>
            <a:prstDash val="solid"/>
            <a:miter/>
          </a:ln>
        </p:spPr>
      </p:sp>
      <p:sp>
        <p:nvSpPr>
          <p:cNvPr name="TextBox 9" id="9"/>
          <p:cNvSpPr txBox="true"/>
          <p:nvPr/>
        </p:nvSpPr>
        <p:spPr>
          <a:xfrm rot="0">
            <a:off x="6743518" y="1510572"/>
            <a:ext cx="5080263" cy="1033780"/>
          </a:xfrm>
          <a:prstGeom prst="rect">
            <a:avLst/>
          </a:prstGeom>
        </p:spPr>
        <p:txBody>
          <a:bodyPr anchor="t" rtlCol="false" tIns="0" lIns="0" bIns="0" rIns="0">
            <a:spAutoFit/>
          </a:bodyPr>
          <a:lstStyle/>
          <a:p>
            <a:pPr algn="l">
              <a:lnSpc>
                <a:spcPts val="7039"/>
              </a:lnSpc>
            </a:pPr>
            <a:r>
              <a:rPr lang="en-US" sz="6399" spc="-127" b="true">
                <a:solidFill>
                  <a:srgbClr val="001E24"/>
                </a:solidFill>
                <a:latin typeface="Futura Bold"/>
                <a:ea typeface="Futura Bold"/>
                <a:cs typeface="Futura Bold"/>
                <a:sym typeface="Futura Bold"/>
              </a:rPr>
              <a:t>Índice</a:t>
            </a:r>
          </a:p>
        </p:txBody>
      </p:sp>
      <p:sp>
        <p:nvSpPr>
          <p:cNvPr name="TextBox 10" id="10"/>
          <p:cNvSpPr txBox="true"/>
          <p:nvPr/>
        </p:nvSpPr>
        <p:spPr>
          <a:xfrm rot="0">
            <a:off x="6753812" y="3558106"/>
            <a:ext cx="648836" cy="516890"/>
          </a:xfrm>
          <a:prstGeom prst="rect">
            <a:avLst/>
          </a:prstGeom>
        </p:spPr>
        <p:txBody>
          <a:bodyPr anchor="t" rtlCol="false" tIns="0" lIns="0" bIns="0" rIns="0">
            <a:spAutoFit/>
          </a:bodyPr>
          <a:lstStyle/>
          <a:p>
            <a:pPr algn="l">
              <a:lnSpc>
                <a:spcPts val="3520"/>
              </a:lnSpc>
            </a:pPr>
            <a:r>
              <a:rPr lang="en-US" sz="3200" spc="-64" b="true">
                <a:solidFill>
                  <a:srgbClr val="001E24"/>
                </a:solidFill>
                <a:latin typeface="Futura Bold"/>
                <a:ea typeface="Futura Bold"/>
                <a:cs typeface="Futura Bold"/>
                <a:sym typeface="Futura Bold"/>
              </a:rPr>
              <a:t>01</a:t>
            </a:r>
          </a:p>
        </p:txBody>
      </p:sp>
      <p:sp>
        <p:nvSpPr>
          <p:cNvPr name="TextBox 11" id="11"/>
          <p:cNvSpPr txBox="true"/>
          <p:nvPr/>
        </p:nvSpPr>
        <p:spPr>
          <a:xfrm rot="0">
            <a:off x="7586344" y="3550803"/>
            <a:ext cx="3989020" cy="464820"/>
          </a:xfrm>
          <a:prstGeom prst="rect">
            <a:avLst/>
          </a:prstGeom>
        </p:spPr>
        <p:txBody>
          <a:bodyPr anchor="t" rtlCol="false" tIns="0" lIns="0" bIns="0" rIns="0">
            <a:spAutoFit/>
          </a:bodyPr>
          <a:lstStyle/>
          <a:p>
            <a:pPr algn="l">
              <a:lnSpc>
                <a:spcPts val="3720"/>
              </a:lnSpc>
            </a:pPr>
            <a:r>
              <a:rPr lang="en-US" sz="2400">
                <a:solidFill>
                  <a:srgbClr val="001E24"/>
                </a:solidFill>
                <a:latin typeface="Poppins Light"/>
                <a:ea typeface="Poppins Light"/>
                <a:cs typeface="Poppins Light"/>
                <a:sym typeface="Poppins Light"/>
              </a:rPr>
              <a:t>Contexto</a:t>
            </a:r>
          </a:p>
        </p:txBody>
      </p:sp>
      <p:sp>
        <p:nvSpPr>
          <p:cNvPr name="TextBox 12" id="12"/>
          <p:cNvSpPr txBox="true"/>
          <p:nvPr/>
        </p:nvSpPr>
        <p:spPr>
          <a:xfrm rot="0">
            <a:off x="6743518" y="4436946"/>
            <a:ext cx="648836" cy="516890"/>
          </a:xfrm>
          <a:prstGeom prst="rect">
            <a:avLst/>
          </a:prstGeom>
        </p:spPr>
        <p:txBody>
          <a:bodyPr anchor="t" rtlCol="false" tIns="0" lIns="0" bIns="0" rIns="0">
            <a:spAutoFit/>
          </a:bodyPr>
          <a:lstStyle/>
          <a:p>
            <a:pPr algn="l">
              <a:lnSpc>
                <a:spcPts val="3520"/>
              </a:lnSpc>
            </a:pPr>
            <a:r>
              <a:rPr lang="en-US" sz="3200" spc="-64" b="true">
                <a:solidFill>
                  <a:srgbClr val="001E24"/>
                </a:solidFill>
                <a:latin typeface="Futura Bold"/>
                <a:ea typeface="Futura Bold"/>
                <a:cs typeface="Futura Bold"/>
                <a:sym typeface="Futura Bold"/>
              </a:rPr>
              <a:t>03</a:t>
            </a:r>
          </a:p>
        </p:txBody>
      </p:sp>
      <p:sp>
        <p:nvSpPr>
          <p:cNvPr name="TextBox 13" id="13"/>
          <p:cNvSpPr txBox="true"/>
          <p:nvPr/>
        </p:nvSpPr>
        <p:spPr>
          <a:xfrm rot="0">
            <a:off x="7576050" y="4429643"/>
            <a:ext cx="3989020" cy="464820"/>
          </a:xfrm>
          <a:prstGeom prst="rect">
            <a:avLst/>
          </a:prstGeom>
        </p:spPr>
        <p:txBody>
          <a:bodyPr anchor="t" rtlCol="false" tIns="0" lIns="0" bIns="0" rIns="0">
            <a:spAutoFit/>
          </a:bodyPr>
          <a:lstStyle/>
          <a:p>
            <a:pPr algn="l">
              <a:lnSpc>
                <a:spcPts val="3720"/>
              </a:lnSpc>
            </a:pPr>
            <a:r>
              <a:rPr lang="en-US" sz="2400">
                <a:solidFill>
                  <a:srgbClr val="001E24"/>
                </a:solidFill>
                <a:latin typeface="Poppins Light"/>
                <a:ea typeface="Poppins Light"/>
                <a:cs typeface="Poppins Light"/>
                <a:sym typeface="Poppins Light"/>
              </a:rPr>
              <a:t>Solución e Impacto</a:t>
            </a:r>
          </a:p>
        </p:txBody>
      </p:sp>
      <p:sp>
        <p:nvSpPr>
          <p:cNvPr name="TextBox 14" id="14"/>
          <p:cNvSpPr txBox="true"/>
          <p:nvPr/>
        </p:nvSpPr>
        <p:spPr>
          <a:xfrm rot="0">
            <a:off x="6743518" y="5315786"/>
            <a:ext cx="648836" cy="516890"/>
          </a:xfrm>
          <a:prstGeom prst="rect">
            <a:avLst/>
          </a:prstGeom>
        </p:spPr>
        <p:txBody>
          <a:bodyPr anchor="t" rtlCol="false" tIns="0" lIns="0" bIns="0" rIns="0">
            <a:spAutoFit/>
          </a:bodyPr>
          <a:lstStyle/>
          <a:p>
            <a:pPr algn="l">
              <a:lnSpc>
                <a:spcPts val="3520"/>
              </a:lnSpc>
            </a:pPr>
            <a:r>
              <a:rPr lang="en-US" sz="3200" spc="-64" b="true">
                <a:solidFill>
                  <a:srgbClr val="001E24"/>
                </a:solidFill>
                <a:latin typeface="Futura Bold"/>
                <a:ea typeface="Futura Bold"/>
                <a:cs typeface="Futura Bold"/>
                <a:sym typeface="Futura Bold"/>
              </a:rPr>
              <a:t>05</a:t>
            </a:r>
          </a:p>
        </p:txBody>
      </p:sp>
      <p:sp>
        <p:nvSpPr>
          <p:cNvPr name="TextBox 15" id="15"/>
          <p:cNvSpPr txBox="true"/>
          <p:nvPr/>
        </p:nvSpPr>
        <p:spPr>
          <a:xfrm rot="0">
            <a:off x="7576050" y="5308483"/>
            <a:ext cx="3989020" cy="464820"/>
          </a:xfrm>
          <a:prstGeom prst="rect">
            <a:avLst/>
          </a:prstGeom>
        </p:spPr>
        <p:txBody>
          <a:bodyPr anchor="t" rtlCol="false" tIns="0" lIns="0" bIns="0" rIns="0">
            <a:spAutoFit/>
          </a:bodyPr>
          <a:lstStyle/>
          <a:p>
            <a:pPr algn="l">
              <a:lnSpc>
                <a:spcPts val="3720"/>
              </a:lnSpc>
            </a:pPr>
            <a:r>
              <a:rPr lang="en-US" sz="2400">
                <a:solidFill>
                  <a:srgbClr val="001E24"/>
                </a:solidFill>
                <a:latin typeface="Poppins Light"/>
                <a:ea typeface="Poppins Light"/>
                <a:cs typeface="Poppins Light"/>
                <a:sym typeface="Poppins Light"/>
              </a:rPr>
              <a:t>Stack Tecnológico</a:t>
            </a:r>
          </a:p>
        </p:txBody>
      </p:sp>
      <p:sp>
        <p:nvSpPr>
          <p:cNvPr name="TextBox 16" id="16"/>
          <p:cNvSpPr txBox="true"/>
          <p:nvPr/>
        </p:nvSpPr>
        <p:spPr>
          <a:xfrm rot="0">
            <a:off x="11192719" y="3617478"/>
            <a:ext cx="648836" cy="516890"/>
          </a:xfrm>
          <a:prstGeom prst="rect">
            <a:avLst/>
          </a:prstGeom>
        </p:spPr>
        <p:txBody>
          <a:bodyPr anchor="t" rtlCol="false" tIns="0" lIns="0" bIns="0" rIns="0">
            <a:spAutoFit/>
          </a:bodyPr>
          <a:lstStyle/>
          <a:p>
            <a:pPr algn="l">
              <a:lnSpc>
                <a:spcPts val="3520"/>
              </a:lnSpc>
            </a:pPr>
            <a:r>
              <a:rPr lang="en-US" sz="3200" spc="-64" b="true">
                <a:solidFill>
                  <a:srgbClr val="001E24"/>
                </a:solidFill>
                <a:latin typeface="Futura Bold"/>
                <a:ea typeface="Futura Bold"/>
                <a:cs typeface="Futura Bold"/>
                <a:sym typeface="Futura Bold"/>
              </a:rPr>
              <a:t>02</a:t>
            </a:r>
          </a:p>
        </p:txBody>
      </p:sp>
      <p:sp>
        <p:nvSpPr>
          <p:cNvPr name="TextBox 17" id="17"/>
          <p:cNvSpPr txBox="true"/>
          <p:nvPr/>
        </p:nvSpPr>
        <p:spPr>
          <a:xfrm rot="0">
            <a:off x="12025251" y="3610176"/>
            <a:ext cx="3989020" cy="464820"/>
          </a:xfrm>
          <a:prstGeom prst="rect">
            <a:avLst/>
          </a:prstGeom>
        </p:spPr>
        <p:txBody>
          <a:bodyPr anchor="t" rtlCol="false" tIns="0" lIns="0" bIns="0" rIns="0">
            <a:spAutoFit/>
          </a:bodyPr>
          <a:lstStyle/>
          <a:p>
            <a:pPr algn="l">
              <a:lnSpc>
                <a:spcPts val="3720"/>
              </a:lnSpc>
            </a:pPr>
            <a:r>
              <a:rPr lang="en-US" sz="2400">
                <a:solidFill>
                  <a:srgbClr val="001E24"/>
                </a:solidFill>
                <a:latin typeface="Poppins Light"/>
                <a:ea typeface="Poppins Light"/>
                <a:cs typeface="Poppins Light"/>
                <a:sym typeface="Poppins Light"/>
              </a:rPr>
              <a:t>Problematica</a:t>
            </a:r>
          </a:p>
        </p:txBody>
      </p:sp>
      <p:sp>
        <p:nvSpPr>
          <p:cNvPr name="TextBox 18" id="18"/>
          <p:cNvSpPr txBox="true"/>
          <p:nvPr/>
        </p:nvSpPr>
        <p:spPr>
          <a:xfrm rot="0">
            <a:off x="11182426" y="4496318"/>
            <a:ext cx="648836" cy="516890"/>
          </a:xfrm>
          <a:prstGeom prst="rect">
            <a:avLst/>
          </a:prstGeom>
        </p:spPr>
        <p:txBody>
          <a:bodyPr anchor="t" rtlCol="false" tIns="0" lIns="0" bIns="0" rIns="0">
            <a:spAutoFit/>
          </a:bodyPr>
          <a:lstStyle/>
          <a:p>
            <a:pPr algn="l">
              <a:lnSpc>
                <a:spcPts val="3520"/>
              </a:lnSpc>
            </a:pPr>
            <a:r>
              <a:rPr lang="en-US" sz="3200" spc="-64" b="true">
                <a:solidFill>
                  <a:srgbClr val="001E24"/>
                </a:solidFill>
                <a:latin typeface="Futura Bold"/>
                <a:ea typeface="Futura Bold"/>
                <a:cs typeface="Futura Bold"/>
                <a:sym typeface="Futura Bold"/>
              </a:rPr>
              <a:t>04</a:t>
            </a:r>
          </a:p>
        </p:txBody>
      </p:sp>
      <p:sp>
        <p:nvSpPr>
          <p:cNvPr name="TextBox 19" id="19"/>
          <p:cNvSpPr txBox="true"/>
          <p:nvPr/>
        </p:nvSpPr>
        <p:spPr>
          <a:xfrm rot="0">
            <a:off x="12014958" y="4489016"/>
            <a:ext cx="3989020" cy="464820"/>
          </a:xfrm>
          <a:prstGeom prst="rect">
            <a:avLst/>
          </a:prstGeom>
        </p:spPr>
        <p:txBody>
          <a:bodyPr anchor="t" rtlCol="false" tIns="0" lIns="0" bIns="0" rIns="0">
            <a:spAutoFit/>
          </a:bodyPr>
          <a:lstStyle/>
          <a:p>
            <a:pPr algn="l">
              <a:lnSpc>
                <a:spcPts val="3720"/>
              </a:lnSpc>
            </a:pPr>
            <a:r>
              <a:rPr lang="en-US" sz="2400">
                <a:solidFill>
                  <a:srgbClr val="001E24"/>
                </a:solidFill>
                <a:latin typeface="Poppins Light"/>
                <a:ea typeface="Poppins Light"/>
                <a:cs typeface="Poppins Light"/>
                <a:sym typeface="Poppins Light"/>
              </a:rPr>
              <a:t>Metodologia Scrum</a:t>
            </a:r>
          </a:p>
        </p:txBody>
      </p:sp>
      <p:sp>
        <p:nvSpPr>
          <p:cNvPr name="TextBox 20" id="20"/>
          <p:cNvSpPr txBox="true"/>
          <p:nvPr/>
        </p:nvSpPr>
        <p:spPr>
          <a:xfrm rot="0">
            <a:off x="11182426" y="5375158"/>
            <a:ext cx="648836" cy="516890"/>
          </a:xfrm>
          <a:prstGeom prst="rect">
            <a:avLst/>
          </a:prstGeom>
        </p:spPr>
        <p:txBody>
          <a:bodyPr anchor="t" rtlCol="false" tIns="0" lIns="0" bIns="0" rIns="0">
            <a:spAutoFit/>
          </a:bodyPr>
          <a:lstStyle/>
          <a:p>
            <a:pPr algn="l">
              <a:lnSpc>
                <a:spcPts val="3520"/>
              </a:lnSpc>
            </a:pPr>
            <a:r>
              <a:rPr lang="en-US" sz="3200" spc="-64" b="true">
                <a:solidFill>
                  <a:srgbClr val="001E24"/>
                </a:solidFill>
                <a:latin typeface="Futura Bold"/>
                <a:ea typeface="Futura Bold"/>
                <a:cs typeface="Futura Bold"/>
                <a:sym typeface="Futura Bold"/>
              </a:rPr>
              <a:t>06</a:t>
            </a:r>
          </a:p>
        </p:txBody>
      </p:sp>
      <p:sp>
        <p:nvSpPr>
          <p:cNvPr name="TextBox 21" id="21"/>
          <p:cNvSpPr txBox="true"/>
          <p:nvPr/>
        </p:nvSpPr>
        <p:spPr>
          <a:xfrm rot="0">
            <a:off x="12014958" y="5367856"/>
            <a:ext cx="3989020" cy="464820"/>
          </a:xfrm>
          <a:prstGeom prst="rect">
            <a:avLst/>
          </a:prstGeom>
        </p:spPr>
        <p:txBody>
          <a:bodyPr anchor="t" rtlCol="false" tIns="0" lIns="0" bIns="0" rIns="0">
            <a:spAutoFit/>
          </a:bodyPr>
          <a:lstStyle/>
          <a:p>
            <a:pPr algn="l">
              <a:lnSpc>
                <a:spcPts val="3720"/>
              </a:lnSpc>
            </a:pPr>
            <a:r>
              <a:rPr lang="en-US" sz="2400">
                <a:solidFill>
                  <a:srgbClr val="001E24"/>
                </a:solidFill>
                <a:latin typeface="Poppins Light"/>
                <a:ea typeface="Poppins Light"/>
                <a:cs typeface="Poppins Light"/>
                <a:sym typeface="Poppins Light"/>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2465470" y="2254611"/>
            <a:ext cx="5663719" cy="6730277"/>
            <a:chOff x="0" y="0"/>
            <a:chExt cx="877458" cy="1042696"/>
          </a:xfrm>
        </p:grpSpPr>
        <p:sp>
          <p:nvSpPr>
            <p:cNvPr name="Freeform 4" id="4"/>
            <p:cNvSpPr/>
            <p:nvPr/>
          </p:nvSpPr>
          <p:spPr>
            <a:xfrm flipH="false" flipV="false" rot="0">
              <a:off x="0" y="0"/>
              <a:ext cx="877458" cy="1042696"/>
            </a:xfrm>
            <a:custGeom>
              <a:avLst/>
              <a:gdLst/>
              <a:ahLst/>
              <a:cxnLst/>
              <a:rect r="r" b="b" t="t" l="l"/>
              <a:pathLst>
                <a:path h="1042696" w="877458">
                  <a:moveTo>
                    <a:pt x="136693" y="0"/>
                  </a:moveTo>
                  <a:lnTo>
                    <a:pt x="740765" y="0"/>
                  </a:lnTo>
                  <a:cubicBezTo>
                    <a:pt x="777018" y="0"/>
                    <a:pt x="811787" y="14402"/>
                    <a:pt x="837422" y="40037"/>
                  </a:cubicBezTo>
                  <a:cubicBezTo>
                    <a:pt x="863057" y="65671"/>
                    <a:pt x="877458" y="100440"/>
                    <a:pt x="877458" y="136693"/>
                  </a:cubicBezTo>
                  <a:lnTo>
                    <a:pt x="877458" y="906003"/>
                  </a:lnTo>
                  <a:cubicBezTo>
                    <a:pt x="877458" y="942256"/>
                    <a:pt x="863057" y="977025"/>
                    <a:pt x="837422" y="1002660"/>
                  </a:cubicBezTo>
                  <a:cubicBezTo>
                    <a:pt x="811787" y="1028295"/>
                    <a:pt x="777018" y="1042696"/>
                    <a:pt x="740765" y="1042696"/>
                  </a:cubicBezTo>
                  <a:lnTo>
                    <a:pt x="136693" y="1042696"/>
                  </a:lnTo>
                  <a:cubicBezTo>
                    <a:pt x="100440" y="1042696"/>
                    <a:pt x="65671" y="1028295"/>
                    <a:pt x="40037" y="1002660"/>
                  </a:cubicBezTo>
                  <a:cubicBezTo>
                    <a:pt x="14402" y="977025"/>
                    <a:pt x="0" y="942256"/>
                    <a:pt x="0" y="906003"/>
                  </a:cubicBezTo>
                  <a:lnTo>
                    <a:pt x="0" y="136693"/>
                  </a:lnTo>
                  <a:cubicBezTo>
                    <a:pt x="0" y="100440"/>
                    <a:pt x="14402" y="65671"/>
                    <a:pt x="40037" y="40037"/>
                  </a:cubicBezTo>
                  <a:cubicBezTo>
                    <a:pt x="65671" y="14402"/>
                    <a:pt x="100440" y="0"/>
                    <a:pt x="136693" y="0"/>
                  </a:cubicBezTo>
                  <a:close/>
                </a:path>
              </a:pathLst>
            </a:custGeom>
            <a:blipFill>
              <a:blip r:embed="rId3"/>
              <a:stretch>
                <a:fillRect l="-39179" t="0" r="-39179" b="0"/>
              </a:stretch>
            </a:blipFill>
            <a:ln w="114300" cap="rnd">
              <a:solidFill>
                <a:srgbClr val="FFFFFF"/>
              </a:solidFill>
              <a:prstDash val="solid"/>
              <a:round/>
            </a:ln>
          </p:spPr>
        </p:sp>
      </p:grpSp>
      <p:sp>
        <p:nvSpPr>
          <p:cNvPr name="TextBox 5" id="5"/>
          <p:cNvSpPr txBox="true"/>
          <p:nvPr/>
        </p:nvSpPr>
        <p:spPr>
          <a:xfrm rot="0">
            <a:off x="1543988" y="3097505"/>
            <a:ext cx="7600012" cy="1167765"/>
          </a:xfrm>
          <a:prstGeom prst="rect">
            <a:avLst/>
          </a:prstGeom>
        </p:spPr>
        <p:txBody>
          <a:bodyPr anchor="t" rtlCol="false" tIns="0" lIns="0" bIns="0" rIns="0">
            <a:spAutoFit/>
          </a:bodyPr>
          <a:lstStyle/>
          <a:p>
            <a:pPr algn="l">
              <a:lnSpc>
                <a:spcPts val="7920"/>
              </a:lnSpc>
            </a:pPr>
            <a:r>
              <a:rPr lang="en-US" sz="7200" spc="-144" b="true">
                <a:solidFill>
                  <a:srgbClr val="001E24"/>
                </a:solidFill>
                <a:latin typeface="Futura Bold"/>
                <a:ea typeface="Futura Bold"/>
                <a:cs typeface="Futura Bold"/>
                <a:sym typeface="Futura Bold"/>
              </a:rPr>
              <a:t>Contexto</a:t>
            </a:r>
          </a:p>
        </p:txBody>
      </p:sp>
      <p:sp>
        <p:nvSpPr>
          <p:cNvPr name="TextBox 6" id="6"/>
          <p:cNvSpPr txBox="true"/>
          <p:nvPr/>
        </p:nvSpPr>
        <p:spPr>
          <a:xfrm rot="0">
            <a:off x="1543988" y="5121271"/>
            <a:ext cx="8040547" cy="377825"/>
          </a:xfrm>
          <a:prstGeom prst="rect">
            <a:avLst/>
          </a:prstGeom>
        </p:spPr>
        <p:txBody>
          <a:bodyPr anchor="t" rtlCol="false" tIns="0" lIns="0" bIns="0" rIns="0">
            <a:spAutoFit/>
          </a:bodyPr>
          <a:lstStyle/>
          <a:p>
            <a:pPr algn="l">
              <a:lnSpc>
                <a:spcPts val="3100"/>
              </a:lnSpc>
            </a:pPr>
          </a:p>
        </p:txBody>
      </p:sp>
      <p:sp>
        <p:nvSpPr>
          <p:cNvPr name="Freeform 7" id="7"/>
          <p:cNvSpPr/>
          <p:nvPr/>
        </p:nvSpPr>
        <p:spPr>
          <a:xfrm flipH="true" flipV="false" rot="0">
            <a:off x="15849461" y="8088955"/>
            <a:ext cx="2438539" cy="2501066"/>
          </a:xfrm>
          <a:custGeom>
            <a:avLst/>
            <a:gdLst/>
            <a:ahLst/>
            <a:cxnLst/>
            <a:rect r="r" b="b" t="t" l="l"/>
            <a:pathLst>
              <a:path h="2501066" w="2438539">
                <a:moveTo>
                  <a:pt x="2438539" y="0"/>
                </a:moveTo>
                <a:lnTo>
                  <a:pt x="0" y="0"/>
                </a:lnTo>
                <a:lnTo>
                  <a:pt x="0" y="2501066"/>
                </a:lnTo>
                <a:lnTo>
                  <a:pt x="2438539" y="2501066"/>
                </a:lnTo>
                <a:lnTo>
                  <a:pt x="2438539"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8" id="8"/>
          <p:cNvSpPr/>
          <p:nvPr/>
        </p:nvSpPr>
        <p:spPr>
          <a:xfrm flipH="false" flipV="false" rot="0">
            <a:off x="16462573" y="1028700"/>
            <a:ext cx="606157" cy="606157"/>
          </a:xfrm>
          <a:custGeom>
            <a:avLst/>
            <a:gdLst/>
            <a:ahLst/>
            <a:cxnLst/>
            <a:rect r="r" b="b" t="t" l="l"/>
            <a:pathLst>
              <a:path h="606157" w="606157">
                <a:moveTo>
                  <a:pt x="0" y="0"/>
                </a:moveTo>
                <a:lnTo>
                  <a:pt x="606157" y="0"/>
                </a:lnTo>
                <a:lnTo>
                  <a:pt x="606157" y="606157"/>
                </a:lnTo>
                <a:lnTo>
                  <a:pt x="0" y="6061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9" id="9"/>
          <p:cNvSpPr/>
          <p:nvPr/>
        </p:nvSpPr>
        <p:spPr>
          <a:xfrm flipH="false" flipV="false" rot="0">
            <a:off x="10313060" y="2254611"/>
            <a:ext cx="980836" cy="980836"/>
          </a:xfrm>
          <a:custGeom>
            <a:avLst/>
            <a:gdLst/>
            <a:ahLst/>
            <a:cxnLst/>
            <a:rect r="r" b="b" t="t" l="l"/>
            <a:pathLst>
              <a:path h="980836" w="980836">
                <a:moveTo>
                  <a:pt x="0" y="0"/>
                </a:moveTo>
                <a:lnTo>
                  <a:pt x="980835" y="0"/>
                </a:lnTo>
                <a:lnTo>
                  <a:pt x="980835" y="980836"/>
                </a:lnTo>
                <a:lnTo>
                  <a:pt x="0" y="9808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0" id="10"/>
          <p:cNvSpPr/>
          <p:nvPr/>
        </p:nvSpPr>
        <p:spPr>
          <a:xfrm flipH="false" flipV="false" rot="0">
            <a:off x="399162" y="8984889"/>
            <a:ext cx="512254" cy="709199"/>
          </a:xfrm>
          <a:custGeom>
            <a:avLst/>
            <a:gdLst/>
            <a:ahLst/>
            <a:cxnLst/>
            <a:rect r="r" b="b" t="t" l="l"/>
            <a:pathLst>
              <a:path h="709199" w="512254">
                <a:moveTo>
                  <a:pt x="0" y="0"/>
                </a:moveTo>
                <a:lnTo>
                  <a:pt x="512254" y="0"/>
                </a:lnTo>
                <a:lnTo>
                  <a:pt x="512254" y="709199"/>
                </a:lnTo>
                <a:lnTo>
                  <a:pt x="0" y="709199"/>
                </a:lnTo>
                <a:lnTo>
                  <a:pt x="0" y="0"/>
                </a:lnTo>
                <a:close/>
              </a:path>
            </a:pathLst>
          </a:custGeom>
          <a:blipFill>
            <a:blip r:embed="rId10">
              <a:extLst>
                <a:ext uri="{96DAC541-7B7A-43D3-8B79-37D633B846F1}">
                  <asvg:svgBlip xmlns:asvg="http://schemas.microsoft.com/office/drawing/2016/SVG/main" r:embed="rId11"/>
                </a:ext>
              </a:extLst>
            </a:blip>
            <a:stretch>
              <a:fillRect l="-37062" t="0" r="0" b="0"/>
            </a:stretch>
          </a:blipFill>
          <a:ln cap="sq">
            <a:noFill/>
            <a:prstDash val="solid"/>
            <a:miter/>
          </a:ln>
        </p:spPr>
      </p:sp>
      <p:sp>
        <p:nvSpPr>
          <p:cNvPr name="Freeform 11" id="11"/>
          <p:cNvSpPr/>
          <p:nvPr/>
        </p:nvSpPr>
        <p:spPr>
          <a:xfrm flipH="false" flipV="false" rot="0">
            <a:off x="-234302" y="-29949"/>
            <a:ext cx="2526004" cy="2723455"/>
          </a:xfrm>
          <a:custGeom>
            <a:avLst/>
            <a:gdLst/>
            <a:ahLst/>
            <a:cxnLst/>
            <a:rect r="r" b="b" t="t" l="l"/>
            <a:pathLst>
              <a:path h="2723455" w="2526004">
                <a:moveTo>
                  <a:pt x="0" y="0"/>
                </a:moveTo>
                <a:lnTo>
                  <a:pt x="2526004" y="0"/>
                </a:lnTo>
                <a:lnTo>
                  <a:pt x="2526004" y="2723455"/>
                </a:lnTo>
                <a:lnTo>
                  <a:pt x="0" y="272345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12" id="12"/>
          <p:cNvSpPr txBox="true"/>
          <p:nvPr/>
        </p:nvSpPr>
        <p:spPr>
          <a:xfrm rot="0">
            <a:off x="1543988" y="4703420"/>
            <a:ext cx="9436050" cy="2002510"/>
          </a:xfrm>
          <a:prstGeom prst="rect">
            <a:avLst/>
          </a:prstGeom>
        </p:spPr>
        <p:txBody>
          <a:bodyPr anchor="t" rtlCol="false" tIns="0" lIns="0" bIns="0" rIns="0">
            <a:spAutoFit/>
          </a:bodyPr>
          <a:lstStyle/>
          <a:p>
            <a:pPr algn="ctr">
              <a:lnSpc>
                <a:spcPts val="2660"/>
              </a:lnSpc>
            </a:pPr>
            <a:r>
              <a:rPr lang="en-US" sz="1900">
                <a:solidFill>
                  <a:srgbClr val="001E24"/>
                </a:solidFill>
                <a:latin typeface="Open Sans"/>
                <a:ea typeface="Open Sans"/>
                <a:cs typeface="Open Sans"/>
                <a:sym typeface="Open Sans"/>
              </a:rPr>
              <a:t>El contexto del proyecto está enmarcado en el ámbito local de las juntas de vecinos, municipalidades, grupos estudiantiles, comunidades de un condominio y otros grupos de Chile, que son organizaciones territoriales clave para el desarrollo y bienestar de las comunidades. Estas entidades tienen como misión promover la participación de los vecinos en la toma de decisiones, gestionar recursos comunes y defender los intereses de la comunidad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2465470" y="2254611"/>
            <a:ext cx="5663719" cy="6730277"/>
            <a:chOff x="0" y="0"/>
            <a:chExt cx="877458" cy="1042696"/>
          </a:xfrm>
        </p:grpSpPr>
        <p:sp>
          <p:nvSpPr>
            <p:cNvPr name="Freeform 4" id="4"/>
            <p:cNvSpPr/>
            <p:nvPr/>
          </p:nvSpPr>
          <p:spPr>
            <a:xfrm flipH="false" flipV="false" rot="0">
              <a:off x="0" y="0"/>
              <a:ext cx="877458" cy="1042696"/>
            </a:xfrm>
            <a:custGeom>
              <a:avLst/>
              <a:gdLst/>
              <a:ahLst/>
              <a:cxnLst/>
              <a:rect r="r" b="b" t="t" l="l"/>
              <a:pathLst>
                <a:path h="1042696" w="877458">
                  <a:moveTo>
                    <a:pt x="136693" y="0"/>
                  </a:moveTo>
                  <a:lnTo>
                    <a:pt x="740765" y="0"/>
                  </a:lnTo>
                  <a:cubicBezTo>
                    <a:pt x="777018" y="0"/>
                    <a:pt x="811787" y="14402"/>
                    <a:pt x="837422" y="40037"/>
                  </a:cubicBezTo>
                  <a:cubicBezTo>
                    <a:pt x="863057" y="65671"/>
                    <a:pt x="877458" y="100440"/>
                    <a:pt x="877458" y="136693"/>
                  </a:cubicBezTo>
                  <a:lnTo>
                    <a:pt x="877458" y="906003"/>
                  </a:lnTo>
                  <a:cubicBezTo>
                    <a:pt x="877458" y="942256"/>
                    <a:pt x="863057" y="977025"/>
                    <a:pt x="837422" y="1002660"/>
                  </a:cubicBezTo>
                  <a:cubicBezTo>
                    <a:pt x="811787" y="1028295"/>
                    <a:pt x="777018" y="1042696"/>
                    <a:pt x="740765" y="1042696"/>
                  </a:cubicBezTo>
                  <a:lnTo>
                    <a:pt x="136693" y="1042696"/>
                  </a:lnTo>
                  <a:cubicBezTo>
                    <a:pt x="100440" y="1042696"/>
                    <a:pt x="65671" y="1028295"/>
                    <a:pt x="40037" y="1002660"/>
                  </a:cubicBezTo>
                  <a:cubicBezTo>
                    <a:pt x="14402" y="977025"/>
                    <a:pt x="0" y="942256"/>
                    <a:pt x="0" y="906003"/>
                  </a:cubicBezTo>
                  <a:lnTo>
                    <a:pt x="0" y="136693"/>
                  </a:lnTo>
                  <a:cubicBezTo>
                    <a:pt x="0" y="100440"/>
                    <a:pt x="14402" y="65671"/>
                    <a:pt x="40037" y="40037"/>
                  </a:cubicBezTo>
                  <a:cubicBezTo>
                    <a:pt x="65671" y="14402"/>
                    <a:pt x="100440" y="0"/>
                    <a:pt x="136693" y="0"/>
                  </a:cubicBezTo>
                  <a:close/>
                </a:path>
              </a:pathLst>
            </a:custGeom>
            <a:blipFill>
              <a:blip r:embed="rId3"/>
              <a:stretch>
                <a:fillRect l="-39179" t="0" r="-39179" b="0"/>
              </a:stretch>
            </a:blipFill>
            <a:ln w="114300" cap="rnd">
              <a:solidFill>
                <a:srgbClr val="FFFFFF"/>
              </a:solidFill>
              <a:prstDash val="solid"/>
              <a:round/>
            </a:ln>
          </p:spPr>
        </p:sp>
      </p:grpSp>
      <p:sp>
        <p:nvSpPr>
          <p:cNvPr name="TextBox 5" id="5"/>
          <p:cNvSpPr txBox="true"/>
          <p:nvPr/>
        </p:nvSpPr>
        <p:spPr>
          <a:xfrm rot="0">
            <a:off x="1543988" y="3097505"/>
            <a:ext cx="7600012" cy="1167765"/>
          </a:xfrm>
          <a:prstGeom prst="rect">
            <a:avLst/>
          </a:prstGeom>
        </p:spPr>
        <p:txBody>
          <a:bodyPr anchor="t" rtlCol="false" tIns="0" lIns="0" bIns="0" rIns="0">
            <a:spAutoFit/>
          </a:bodyPr>
          <a:lstStyle/>
          <a:p>
            <a:pPr algn="l">
              <a:lnSpc>
                <a:spcPts val="7920"/>
              </a:lnSpc>
            </a:pPr>
            <a:r>
              <a:rPr lang="en-US" sz="7200" spc="-144" b="true">
                <a:solidFill>
                  <a:srgbClr val="001E24"/>
                </a:solidFill>
                <a:latin typeface="Futura Bold"/>
                <a:ea typeface="Futura Bold"/>
                <a:cs typeface="Futura Bold"/>
                <a:sym typeface="Futura Bold"/>
              </a:rPr>
              <a:t>Problematica</a:t>
            </a:r>
          </a:p>
        </p:txBody>
      </p:sp>
      <p:sp>
        <p:nvSpPr>
          <p:cNvPr name="TextBox 6" id="6"/>
          <p:cNvSpPr txBox="true"/>
          <p:nvPr/>
        </p:nvSpPr>
        <p:spPr>
          <a:xfrm rot="0">
            <a:off x="1543988" y="5121271"/>
            <a:ext cx="8040547" cy="377825"/>
          </a:xfrm>
          <a:prstGeom prst="rect">
            <a:avLst/>
          </a:prstGeom>
        </p:spPr>
        <p:txBody>
          <a:bodyPr anchor="t" rtlCol="false" tIns="0" lIns="0" bIns="0" rIns="0">
            <a:spAutoFit/>
          </a:bodyPr>
          <a:lstStyle/>
          <a:p>
            <a:pPr algn="l">
              <a:lnSpc>
                <a:spcPts val="3100"/>
              </a:lnSpc>
            </a:pPr>
          </a:p>
        </p:txBody>
      </p:sp>
      <p:sp>
        <p:nvSpPr>
          <p:cNvPr name="Freeform 7" id="7"/>
          <p:cNvSpPr/>
          <p:nvPr/>
        </p:nvSpPr>
        <p:spPr>
          <a:xfrm flipH="true" flipV="false" rot="0">
            <a:off x="15849461" y="8088955"/>
            <a:ext cx="2438539" cy="2501066"/>
          </a:xfrm>
          <a:custGeom>
            <a:avLst/>
            <a:gdLst/>
            <a:ahLst/>
            <a:cxnLst/>
            <a:rect r="r" b="b" t="t" l="l"/>
            <a:pathLst>
              <a:path h="2501066" w="2438539">
                <a:moveTo>
                  <a:pt x="2438539" y="0"/>
                </a:moveTo>
                <a:lnTo>
                  <a:pt x="0" y="0"/>
                </a:lnTo>
                <a:lnTo>
                  <a:pt x="0" y="2501066"/>
                </a:lnTo>
                <a:lnTo>
                  <a:pt x="2438539" y="2501066"/>
                </a:lnTo>
                <a:lnTo>
                  <a:pt x="2438539"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8" id="8"/>
          <p:cNvSpPr/>
          <p:nvPr/>
        </p:nvSpPr>
        <p:spPr>
          <a:xfrm flipH="false" flipV="false" rot="0">
            <a:off x="16462573" y="1028700"/>
            <a:ext cx="606157" cy="606157"/>
          </a:xfrm>
          <a:custGeom>
            <a:avLst/>
            <a:gdLst/>
            <a:ahLst/>
            <a:cxnLst/>
            <a:rect r="r" b="b" t="t" l="l"/>
            <a:pathLst>
              <a:path h="606157" w="606157">
                <a:moveTo>
                  <a:pt x="0" y="0"/>
                </a:moveTo>
                <a:lnTo>
                  <a:pt x="606157" y="0"/>
                </a:lnTo>
                <a:lnTo>
                  <a:pt x="606157" y="606157"/>
                </a:lnTo>
                <a:lnTo>
                  <a:pt x="0" y="6061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9" id="9"/>
          <p:cNvSpPr/>
          <p:nvPr/>
        </p:nvSpPr>
        <p:spPr>
          <a:xfrm flipH="false" flipV="false" rot="0">
            <a:off x="10313060" y="2254611"/>
            <a:ext cx="980836" cy="980836"/>
          </a:xfrm>
          <a:custGeom>
            <a:avLst/>
            <a:gdLst/>
            <a:ahLst/>
            <a:cxnLst/>
            <a:rect r="r" b="b" t="t" l="l"/>
            <a:pathLst>
              <a:path h="980836" w="980836">
                <a:moveTo>
                  <a:pt x="0" y="0"/>
                </a:moveTo>
                <a:lnTo>
                  <a:pt x="980835" y="0"/>
                </a:lnTo>
                <a:lnTo>
                  <a:pt x="980835" y="980836"/>
                </a:lnTo>
                <a:lnTo>
                  <a:pt x="0" y="9808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0" id="10"/>
          <p:cNvSpPr/>
          <p:nvPr/>
        </p:nvSpPr>
        <p:spPr>
          <a:xfrm flipH="false" flipV="false" rot="0">
            <a:off x="399162" y="8984889"/>
            <a:ext cx="512254" cy="709199"/>
          </a:xfrm>
          <a:custGeom>
            <a:avLst/>
            <a:gdLst/>
            <a:ahLst/>
            <a:cxnLst/>
            <a:rect r="r" b="b" t="t" l="l"/>
            <a:pathLst>
              <a:path h="709199" w="512254">
                <a:moveTo>
                  <a:pt x="0" y="0"/>
                </a:moveTo>
                <a:lnTo>
                  <a:pt x="512254" y="0"/>
                </a:lnTo>
                <a:lnTo>
                  <a:pt x="512254" y="709199"/>
                </a:lnTo>
                <a:lnTo>
                  <a:pt x="0" y="709199"/>
                </a:lnTo>
                <a:lnTo>
                  <a:pt x="0" y="0"/>
                </a:lnTo>
                <a:close/>
              </a:path>
            </a:pathLst>
          </a:custGeom>
          <a:blipFill>
            <a:blip r:embed="rId10">
              <a:extLst>
                <a:ext uri="{96DAC541-7B7A-43D3-8B79-37D633B846F1}">
                  <asvg:svgBlip xmlns:asvg="http://schemas.microsoft.com/office/drawing/2016/SVG/main" r:embed="rId11"/>
                </a:ext>
              </a:extLst>
            </a:blip>
            <a:stretch>
              <a:fillRect l="-37062" t="0" r="0" b="0"/>
            </a:stretch>
          </a:blipFill>
          <a:ln cap="sq">
            <a:noFill/>
            <a:prstDash val="solid"/>
            <a:miter/>
          </a:ln>
        </p:spPr>
      </p:sp>
      <p:sp>
        <p:nvSpPr>
          <p:cNvPr name="Freeform 11" id="11"/>
          <p:cNvSpPr/>
          <p:nvPr/>
        </p:nvSpPr>
        <p:spPr>
          <a:xfrm flipH="false" flipV="false" rot="0">
            <a:off x="-234302" y="-29949"/>
            <a:ext cx="2526004" cy="2723455"/>
          </a:xfrm>
          <a:custGeom>
            <a:avLst/>
            <a:gdLst/>
            <a:ahLst/>
            <a:cxnLst/>
            <a:rect r="r" b="b" t="t" l="l"/>
            <a:pathLst>
              <a:path h="2723455" w="2526004">
                <a:moveTo>
                  <a:pt x="0" y="0"/>
                </a:moveTo>
                <a:lnTo>
                  <a:pt x="2526004" y="0"/>
                </a:lnTo>
                <a:lnTo>
                  <a:pt x="2526004" y="2723455"/>
                </a:lnTo>
                <a:lnTo>
                  <a:pt x="0" y="272345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12" id="12"/>
          <p:cNvSpPr txBox="true"/>
          <p:nvPr/>
        </p:nvSpPr>
        <p:spPr>
          <a:xfrm rot="0">
            <a:off x="911416" y="4693895"/>
            <a:ext cx="10068623" cy="2143725"/>
          </a:xfrm>
          <a:prstGeom prst="rect">
            <a:avLst/>
          </a:prstGeom>
        </p:spPr>
        <p:txBody>
          <a:bodyPr anchor="t" rtlCol="false" tIns="0" lIns="0" bIns="0" rIns="0">
            <a:spAutoFit/>
          </a:bodyPr>
          <a:lstStyle/>
          <a:p>
            <a:pPr algn="ctr">
              <a:lnSpc>
                <a:spcPts val="2839"/>
              </a:lnSpc>
            </a:pPr>
            <a:r>
              <a:rPr lang="en-US" sz="2028">
                <a:solidFill>
                  <a:srgbClr val="001E24"/>
                </a:solidFill>
                <a:latin typeface="Open Sans"/>
                <a:ea typeface="Open Sans"/>
                <a:cs typeface="Open Sans"/>
                <a:sym typeface="Open Sans"/>
              </a:rPr>
              <a:t>Las juntas de vecinos en Chile, a pesar de su importancia en la gestión comunitaria y el desarrollo de las unidades territoriales, enfrentan una serie de desafíos relacionados con la falta de herramientas tecnológicas para facilitar su gestión. Las actividades diarias, la comunicación entre los vecinos, la organización de proyectos y la gestión de recursos comunes se realizan en su mayoría de manera manual y con pocos recursos.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056115" y="2433831"/>
            <a:ext cx="1338597" cy="797961"/>
            <a:chOff x="0" y="0"/>
            <a:chExt cx="352552" cy="210163"/>
          </a:xfrm>
        </p:grpSpPr>
        <p:sp>
          <p:nvSpPr>
            <p:cNvPr name="Freeform 4" id="4"/>
            <p:cNvSpPr/>
            <p:nvPr/>
          </p:nvSpPr>
          <p:spPr>
            <a:xfrm flipH="false" flipV="false" rot="0">
              <a:off x="0" y="0"/>
              <a:ext cx="352552" cy="210163"/>
            </a:xfrm>
            <a:custGeom>
              <a:avLst/>
              <a:gdLst/>
              <a:ahLst/>
              <a:cxnLst/>
              <a:rect r="r" b="b" t="t" l="l"/>
              <a:pathLst>
                <a:path h="210163" w="352552">
                  <a:moveTo>
                    <a:pt x="105081" y="0"/>
                  </a:moveTo>
                  <a:lnTo>
                    <a:pt x="247471" y="0"/>
                  </a:lnTo>
                  <a:cubicBezTo>
                    <a:pt x="275340" y="0"/>
                    <a:pt x="302068" y="11071"/>
                    <a:pt x="321775" y="30778"/>
                  </a:cubicBezTo>
                  <a:cubicBezTo>
                    <a:pt x="341481" y="50484"/>
                    <a:pt x="352552" y="77212"/>
                    <a:pt x="352552" y="105081"/>
                  </a:cubicBezTo>
                  <a:lnTo>
                    <a:pt x="352552" y="105081"/>
                  </a:lnTo>
                  <a:cubicBezTo>
                    <a:pt x="352552" y="163116"/>
                    <a:pt x="305506" y="210163"/>
                    <a:pt x="247471" y="210163"/>
                  </a:cubicBezTo>
                  <a:lnTo>
                    <a:pt x="105081" y="210163"/>
                  </a:lnTo>
                  <a:cubicBezTo>
                    <a:pt x="77212" y="210163"/>
                    <a:pt x="50484" y="199092"/>
                    <a:pt x="30778" y="179385"/>
                  </a:cubicBezTo>
                  <a:cubicBezTo>
                    <a:pt x="11071" y="159678"/>
                    <a:pt x="0" y="132951"/>
                    <a:pt x="0" y="105081"/>
                  </a:cubicBezTo>
                  <a:lnTo>
                    <a:pt x="0" y="105081"/>
                  </a:lnTo>
                  <a:cubicBezTo>
                    <a:pt x="0" y="77212"/>
                    <a:pt x="11071" y="50484"/>
                    <a:pt x="30778" y="30778"/>
                  </a:cubicBezTo>
                  <a:cubicBezTo>
                    <a:pt x="50484" y="11071"/>
                    <a:pt x="77212" y="0"/>
                    <a:pt x="105081" y="0"/>
                  </a:cubicBezTo>
                  <a:close/>
                </a:path>
              </a:pathLst>
            </a:custGeom>
            <a:solidFill>
              <a:srgbClr val="0D2233"/>
            </a:solidFill>
          </p:spPr>
        </p:sp>
        <p:sp>
          <p:nvSpPr>
            <p:cNvPr name="TextBox 5" id="5"/>
            <p:cNvSpPr txBox="true"/>
            <p:nvPr/>
          </p:nvSpPr>
          <p:spPr>
            <a:xfrm>
              <a:off x="0" y="19050"/>
              <a:ext cx="352552" cy="191113"/>
            </a:xfrm>
            <a:prstGeom prst="rect">
              <a:avLst/>
            </a:prstGeom>
          </p:spPr>
          <p:txBody>
            <a:bodyPr anchor="ctr" rtlCol="false" tIns="50800" lIns="50800" bIns="50800" rIns="50800"/>
            <a:lstStyle/>
            <a:p>
              <a:pPr algn="ctr">
                <a:lnSpc>
                  <a:spcPts val="2339"/>
                </a:lnSpc>
              </a:pPr>
            </a:p>
          </p:txBody>
        </p:sp>
      </p:grpSp>
      <p:sp>
        <p:nvSpPr>
          <p:cNvPr name="Freeform 6" id="6"/>
          <p:cNvSpPr/>
          <p:nvPr/>
        </p:nvSpPr>
        <p:spPr>
          <a:xfrm flipH="true" flipV="true" rot="0">
            <a:off x="-1548653" y="8199890"/>
            <a:ext cx="2749727" cy="2691296"/>
          </a:xfrm>
          <a:custGeom>
            <a:avLst/>
            <a:gdLst/>
            <a:ahLst/>
            <a:cxnLst/>
            <a:rect r="r" b="b" t="t" l="l"/>
            <a:pathLst>
              <a:path h="2691296" w="2749727">
                <a:moveTo>
                  <a:pt x="2749728" y="2691296"/>
                </a:moveTo>
                <a:lnTo>
                  <a:pt x="0" y="2691296"/>
                </a:lnTo>
                <a:lnTo>
                  <a:pt x="0" y="0"/>
                </a:lnTo>
                <a:lnTo>
                  <a:pt x="2749728" y="0"/>
                </a:lnTo>
                <a:lnTo>
                  <a:pt x="2749728" y="2691296"/>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7" id="7"/>
          <p:cNvGrpSpPr/>
          <p:nvPr/>
        </p:nvGrpSpPr>
        <p:grpSpPr>
          <a:xfrm rot="5400000">
            <a:off x="1115720" y="6498569"/>
            <a:ext cx="1331521" cy="797961"/>
            <a:chOff x="0" y="0"/>
            <a:chExt cx="350689" cy="210163"/>
          </a:xfrm>
        </p:grpSpPr>
        <p:sp>
          <p:nvSpPr>
            <p:cNvPr name="Freeform 8" id="8"/>
            <p:cNvSpPr/>
            <p:nvPr/>
          </p:nvSpPr>
          <p:spPr>
            <a:xfrm flipH="false" flipV="false" rot="0">
              <a:off x="0" y="0"/>
              <a:ext cx="350689" cy="210163"/>
            </a:xfrm>
            <a:custGeom>
              <a:avLst/>
              <a:gdLst/>
              <a:ahLst/>
              <a:cxnLst/>
              <a:rect r="r" b="b" t="t" l="l"/>
              <a:pathLst>
                <a:path h="210163" w="350689">
                  <a:moveTo>
                    <a:pt x="105081" y="0"/>
                  </a:moveTo>
                  <a:lnTo>
                    <a:pt x="245607" y="0"/>
                  </a:lnTo>
                  <a:cubicBezTo>
                    <a:pt x="273477" y="0"/>
                    <a:pt x="300204" y="11071"/>
                    <a:pt x="319911" y="30778"/>
                  </a:cubicBezTo>
                  <a:cubicBezTo>
                    <a:pt x="339618" y="50484"/>
                    <a:pt x="350689" y="77212"/>
                    <a:pt x="350689" y="105081"/>
                  </a:cubicBezTo>
                  <a:lnTo>
                    <a:pt x="350689" y="105081"/>
                  </a:lnTo>
                  <a:cubicBezTo>
                    <a:pt x="350689" y="163116"/>
                    <a:pt x="303642" y="210163"/>
                    <a:pt x="245607" y="210163"/>
                  </a:cubicBezTo>
                  <a:lnTo>
                    <a:pt x="105081" y="210163"/>
                  </a:lnTo>
                  <a:cubicBezTo>
                    <a:pt x="77212" y="210163"/>
                    <a:pt x="50484" y="199092"/>
                    <a:pt x="30778" y="179385"/>
                  </a:cubicBezTo>
                  <a:cubicBezTo>
                    <a:pt x="11071" y="159678"/>
                    <a:pt x="0" y="132951"/>
                    <a:pt x="0" y="105081"/>
                  </a:cubicBezTo>
                  <a:lnTo>
                    <a:pt x="0" y="105081"/>
                  </a:lnTo>
                  <a:cubicBezTo>
                    <a:pt x="0" y="77212"/>
                    <a:pt x="11071" y="50484"/>
                    <a:pt x="30778" y="30778"/>
                  </a:cubicBezTo>
                  <a:cubicBezTo>
                    <a:pt x="50484" y="11071"/>
                    <a:pt x="77212" y="0"/>
                    <a:pt x="105081" y="0"/>
                  </a:cubicBezTo>
                  <a:close/>
                </a:path>
              </a:pathLst>
            </a:custGeom>
            <a:solidFill>
              <a:srgbClr val="0D2233"/>
            </a:solidFill>
          </p:spPr>
        </p:sp>
        <p:sp>
          <p:nvSpPr>
            <p:cNvPr name="TextBox 9" id="9"/>
            <p:cNvSpPr txBox="true"/>
            <p:nvPr/>
          </p:nvSpPr>
          <p:spPr>
            <a:xfrm>
              <a:off x="0" y="19050"/>
              <a:ext cx="350689" cy="191113"/>
            </a:xfrm>
            <a:prstGeom prst="rect">
              <a:avLst/>
            </a:prstGeom>
          </p:spPr>
          <p:txBody>
            <a:bodyPr anchor="ctr" rtlCol="false" tIns="50800" lIns="50800" bIns="50800" rIns="50800"/>
            <a:lstStyle/>
            <a:p>
              <a:pPr algn="ctr">
                <a:lnSpc>
                  <a:spcPts val="2339"/>
                </a:lnSpc>
              </a:pPr>
            </a:p>
          </p:txBody>
        </p:sp>
      </p:grpSp>
      <p:sp>
        <p:nvSpPr>
          <p:cNvPr name="Freeform 10" id="10"/>
          <p:cNvSpPr/>
          <p:nvPr/>
        </p:nvSpPr>
        <p:spPr>
          <a:xfrm flipH="true" flipV="false" rot="0">
            <a:off x="14873313" y="511430"/>
            <a:ext cx="2903258" cy="2903258"/>
          </a:xfrm>
          <a:custGeom>
            <a:avLst/>
            <a:gdLst/>
            <a:ahLst/>
            <a:cxnLst/>
            <a:rect r="r" b="b" t="t" l="l"/>
            <a:pathLst>
              <a:path h="2903258" w="2903258">
                <a:moveTo>
                  <a:pt x="2903257" y="0"/>
                </a:moveTo>
                <a:lnTo>
                  <a:pt x="0" y="0"/>
                </a:lnTo>
                <a:lnTo>
                  <a:pt x="0" y="2903257"/>
                </a:lnTo>
                <a:lnTo>
                  <a:pt x="2903257" y="2903257"/>
                </a:lnTo>
                <a:lnTo>
                  <a:pt x="2903257"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11" id="11"/>
          <p:cNvGrpSpPr/>
          <p:nvPr/>
        </p:nvGrpSpPr>
        <p:grpSpPr>
          <a:xfrm rot="0">
            <a:off x="10652844" y="2254611"/>
            <a:ext cx="5663719" cy="6730277"/>
            <a:chOff x="0" y="0"/>
            <a:chExt cx="877458" cy="1042696"/>
          </a:xfrm>
        </p:grpSpPr>
        <p:sp>
          <p:nvSpPr>
            <p:cNvPr name="Freeform 12" id="12"/>
            <p:cNvSpPr/>
            <p:nvPr/>
          </p:nvSpPr>
          <p:spPr>
            <a:xfrm flipH="false" flipV="false" rot="0">
              <a:off x="0" y="0"/>
              <a:ext cx="877458" cy="1042696"/>
            </a:xfrm>
            <a:custGeom>
              <a:avLst/>
              <a:gdLst/>
              <a:ahLst/>
              <a:cxnLst/>
              <a:rect r="r" b="b" t="t" l="l"/>
              <a:pathLst>
                <a:path h="1042696" w="877458">
                  <a:moveTo>
                    <a:pt x="136693" y="0"/>
                  </a:moveTo>
                  <a:lnTo>
                    <a:pt x="740765" y="0"/>
                  </a:lnTo>
                  <a:cubicBezTo>
                    <a:pt x="777018" y="0"/>
                    <a:pt x="811787" y="14402"/>
                    <a:pt x="837422" y="40037"/>
                  </a:cubicBezTo>
                  <a:cubicBezTo>
                    <a:pt x="863057" y="65671"/>
                    <a:pt x="877458" y="100440"/>
                    <a:pt x="877458" y="136693"/>
                  </a:cubicBezTo>
                  <a:lnTo>
                    <a:pt x="877458" y="906003"/>
                  </a:lnTo>
                  <a:cubicBezTo>
                    <a:pt x="877458" y="942256"/>
                    <a:pt x="863057" y="977025"/>
                    <a:pt x="837422" y="1002660"/>
                  </a:cubicBezTo>
                  <a:cubicBezTo>
                    <a:pt x="811787" y="1028295"/>
                    <a:pt x="777018" y="1042696"/>
                    <a:pt x="740765" y="1042696"/>
                  </a:cubicBezTo>
                  <a:lnTo>
                    <a:pt x="136693" y="1042696"/>
                  </a:lnTo>
                  <a:cubicBezTo>
                    <a:pt x="100440" y="1042696"/>
                    <a:pt x="65671" y="1028295"/>
                    <a:pt x="40037" y="1002660"/>
                  </a:cubicBezTo>
                  <a:cubicBezTo>
                    <a:pt x="14402" y="977025"/>
                    <a:pt x="0" y="942256"/>
                    <a:pt x="0" y="906003"/>
                  </a:cubicBezTo>
                  <a:lnTo>
                    <a:pt x="0" y="136693"/>
                  </a:lnTo>
                  <a:cubicBezTo>
                    <a:pt x="0" y="100440"/>
                    <a:pt x="14402" y="65671"/>
                    <a:pt x="40037" y="40037"/>
                  </a:cubicBezTo>
                  <a:cubicBezTo>
                    <a:pt x="65671" y="14402"/>
                    <a:pt x="100440" y="0"/>
                    <a:pt x="136693" y="0"/>
                  </a:cubicBezTo>
                  <a:close/>
                </a:path>
              </a:pathLst>
            </a:custGeom>
            <a:blipFill>
              <a:blip r:embed="rId7"/>
              <a:stretch>
                <a:fillRect l="-38680" t="0" r="-38680" b="0"/>
              </a:stretch>
            </a:blipFill>
            <a:ln w="114300" cap="rnd">
              <a:solidFill>
                <a:srgbClr val="FFFFFF"/>
              </a:solidFill>
              <a:prstDash val="solid"/>
              <a:round/>
            </a:ln>
          </p:spPr>
        </p:sp>
      </p:grpSp>
      <p:sp>
        <p:nvSpPr>
          <p:cNvPr name="Freeform 13" id="13"/>
          <p:cNvSpPr/>
          <p:nvPr/>
        </p:nvSpPr>
        <p:spPr>
          <a:xfrm flipH="false" flipV="false" rot="0">
            <a:off x="1483197" y="2555993"/>
            <a:ext cx="484432" cy="553637"/>
          </a:xfrm>
          <a:custGeom>
            <a:avLst/>
            <a:gdLst/>
            <a:ahLst/>
            <a:cxnLst/>
            <a:rect r="r" b="b" t="t" l="l"/>
            <a:pathLst>
              <a:path h="553637" w="484432">
                <a:moveTo>
                  <a:pt x="0" y="0"/>
                </a:moveTo>
                <a:lnTo>
                  <a:pt x="484433" y="0"/>
                </a:lnTo>
                <a:lnTo>
                  <a:pt x="484433" y="553637"/>
                </a:lnTo>
                <a:lnTo>
                  <a:pt x="0" y="5536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500802" y="6620731"/>
            <a:ext cx="561355" cy="553637"/>
          </a:xfrm>
          <a:custGeom>
            <a:avLst/>
            <a:gdLst/>
            <a:ahLst/>
            <a:cxnLst/>
            <a:rect r="r" b="b" t="t" l="l"/>
            <a:pathLst>
              <a:path h="553637" w="561355">
                <a:moveTo>
                  <a:pt x="0" y="0"/>
                </a:moveTo>
                <a:lnTo>
                  <a:pt x="561356" y="0"/>
                </a:lnTo>
                <a:lnTo>
                  <a:pt x="561356" y="553637"/>
                </a:lnTo>
                <a:lnTo>
                  <a:pt x="0" y="55363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true" flipV="false" rot="1129549">
            <a:off x="429606" y="60035"/>
            <a:ext cx="493824" cy="734311"/>
          </a:xfrm>
          <a:custGeom>
            <a:avLst/>
            <a:gdLst/>
            <a:ahLst/>
            <a:cxnLst/>
            <a:rect r="r" b="b" t="t" l="l"/>
            <a:pathLst>
              <a:path h="734311" w="493824">
                <a:moveTo>
                  <a:pt x="493824" y="0"/>
                </a:moveTo>
                <a:lnTo>
                  <a:pt x="0" y="0"/>
                </a:lnTo>
                <a:lnTo>
                  <a:pt x="0" y="734312"/>
                </a:lnTo>
                <a:lnTo>
                  <a:pt x="493824" y="734312"/>
                </a:lnTo>
                <a:lnTo>
                  <a:pt x="493824"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9952249" y="1163046"/>
            <a:ext cx="700595" cy="741371"/>
          </a:xfrm>
          <a:custGeom>
            <a:avLst/>
            <a:gdLst/>
            <a:ahLst/>
            <a:cxnLst/>
            <a:rect r="r" b="b" t="t" l="l"/>
            <a:pathLst>
              <a:path h="741371" w="700595">
                <a:moveTo>
                  <a:pt x="0" y="0"/>
                </a:moveTo>
                <a:lnTo>
                  <a:pt x="700595" y="0"/>
                </a:lnTo>
                <a:lnTo>
                  <a:pt x="700595" y="741371"/>
                </a:lnTo>
                <a:lnTo>
                  <a:pt x="0" y="74137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7" id="17"/>
          <p:cNvSpPr txBox="true"/>
          <p:nvPr/>
        </p:nvSpPr>
        <p:spPr>
          <a:xfrm rot="0">
            <a:off x="1690665" y="296762"/>
            <a:ext cx="8042679" cy="1167765"/>
          </a:xfrm>
          <a:prstGeom prst="rect">
            <a:avLst/>
          </a:prstGeom>
        </p:spPr>
        <p:txBody>
          <a:bodyPr anchor="t" rtlCol="false" tIns="0" lIns="0" bIns="0" rIns="0">
            <a:spAutoFit/>
          </a:bodyPr>
          <a:lstStyle/>
          <a:p>
            <a:pPr algn="l">
              <a:lnSpc>
                <a:spcPts val="7920"/>
              </a:lnSpc>
            </a:pPr>
            <a:r>
              <a:rPr lang="en-US" sz="7200" spc="-144" b="true">
                <a:solidFill>
                  <a:srgbClr val="001E24"/>
                </a:solidFill>
                <a:latin typeface="Futura Bold"/>
                <a:ea typeface="Futura Bold"/>
                <a:cs typeface="Futura Bold"/>
                <a:sym typeface="Futura Bold"/>
              </a:rPr>
              <a:t>Solución e impacto</a:t>
            </a:r>
          </a:p>
        </p:txBody>
      </p:sp>
      <p:sp>
        <p:nvSpPr>
          <p:cNvPr name="TextBox 18" id="18"/>
          <p:cNvSpPr txBox="true"/>
          <p:nvPr/>
        </p:nvSpPr>
        <p:spPr>
          <a:xfrm rot="0">
            <a:off x="2627448" y="1579611"/>
            <a:ext cx="5930479" cy="454660"/>
          </a:xfrm>
          <a:prstGeom prst="rect">
            <a:avLst/>
          </a:prstGeom>
        </p:spPr>
        <p:txBody>
          <a:bodyPr anchor="t" rtlCol="false" tIns="0" lIns="0" bIns="0" rIns="0">
            <a:spAutoFit/>
          </a:bodyPr>
          <a:lstStyle/>
          <a:p>
            <a:pPr algn="l">
              <a:lnSpc>
                <a:spcPts val="3079"/>
              </a:lnSpc>
            </a:pPr>
            <a:r>
              <a:rPr lang="en-US" sz="2799" spc="-55" b="true">
                <a:solidFill>
                  <a:srgbClr val="001E24"/>
                </a:solidFill>
                <a:latin typeface="Futura Bold"/>
                <a:ea typeface="Futura Bold"/>
                <a:cs typeface="Futura Bold"/>
                <a:sym typeface="Futura Bold"/>
              </a:rPr>
              <a:t>Solución</a:t>
            </a:r>
          </a:p>
        </p:txBody>
      </p:sp>
      <p:sp>
        <p:nvSpPr>
          <p:cNvPr name="TextBox 19" id="19"/>
          <p:cNvSpPr txBox="true"/>
          <p:nvPr/>
        </p:nvSpPr>
        <p:spPr>
          <a:xfrm rot="0">
            <a:off x="2627448" y="2096838"/>
            <a:ext cx="7324802" cy="3778250"/>
          </a:xfrm>
          <a:prstGeom prst="rect">
            <a:avLst/>
          </a:prstGeom>
        </p:spPr>
        <p:txBody>
          <a:bodyPr anchor="t" rtlCol="false" tIns="0" lIns="0" bIns="0" rIns="0">
            <a:spAutoFit/>
          </a:bodyPr>
          <a:lstStyle/>
          <a:p>
            <a:pPr algn="l">
              <a:lnSpc>
                <a:spcPts val="2755"/>
              </a:lnSpc>
            </a:pPr>
            <a:r>
              <a:rPr lang="en-US" sz="1900">
                <a:solidFill>
                  <a:srgbClr val="001E24"/>
                </a:solidFill>
                <a:latin typeface="Poppins Light"/>
                <a:ea typeface="Poppins Light"/>
                <a:cs typeface="Poppins Light"/>
                <a:sym typeface="Poppins Light"/>
              </a:rPr>
              <a:t>Un sistema que facilitará la gestión interna de las diferentes organizaciones comunitarias, incluyendo la inscripción de vecinos, organizacion de proyectos, grupos de personas dedicados a la compra y venta de articulos.</a:t>
            </a:r>
          </a:p>
          <a:p>
            <a:pPr algn="l">
              <a:lnSpc>
                <a:spcPts val="2755"/>
              </a:lnSpc>
            </a:pPr>
          </a:p>
          <a:p>
            <a:pPr algn="l" marL="410213" indent="-205106" lvl="1">
              <a:lnSpc>
                <a:spcPts val="2755"/>
              </a:lnSpc>
              <a:buFont typeface="Arial"/>
              <a:buChar char="•"/>
            </a:pPr>
            <a:r>
              <a:rPr lang="en-US" sz="1900">
                <a:solidFill>
                  <a:srgbClr val="001E24"/>
                </a:solidFill>
                <a:latin typeface="Poppins Light"/>
                <a:ea typeface="Poppins Light"/>
                <a:cs typeface="Poppins Light"/>
                <a:sym typeface="Poppins Light"/>
              </a:rPr>
              <a:t>Confianza</a:t>
            </a:r>
          </a:p>
          <a:p>
            <a:pPr algn="l" marL="410213" indent="-205106" lvl="1">
              <a:lnSpc>
                <a:spcPts val="2755"/>
              </a:lnSpc>
              <a:buFont typeface="Arial"/>
              <a:buChar char="•"/>
            </a:pPr>
            <a:r>
              <a:rPr lang="en-US" sz="1900">
                <a:solidFill>
                  <a:srgbClr val="001E24"/>
                </a:solidFill>
                <a:latin typeface="Poppins Light"/>
                <a:ea typeface="Poppins Light"/>
                <a:cs typeface="Poppins Light"/>
                <a:sym typeface="Poppins Light"/>
              </a:rPr>
              <a:t>Entendimiento</a:t>
            </a:r>
          </a:p>
          <a:p>
            <a:pPr algn="l" marL="410213" indent="-205106" lvl="1">
              <a:lnSpc>
                <a:spcPts val="2755"/>
              </a:lnSpc>
              <a:buFont typeface="Arial"/>
              <a:buChar char="•"/>
            </a:pPr>
            <a:r>
              <a:rPr lang="en-US" sz="1900">
                <a:solidFill>
                  <a:srgbClr val="001E24"/>
                </a:solidFill>
                <a:latin typeface="Poppins Light"/>
                <a:ea typeface="Poppins Light"/>
                <a:cs typeface="Poppins Light"/>
                <a:sym typeface="Poppins Light"/>
              </a:rPr>
              <a:t>Accesibilidad</a:t>
            </a:r>
          </a:p>
          <a:p>
            <a:pPr algn="l" marL="410213" indent="-205106" lvl="1">
              <a:lnSpc>
                <a:spcPts val="2755"/>
              </a:lnSpc>
              <a:buFont typeface="Arial"/>
              <a:buChar char="•"/>
            </a:pPr>
            <a:r>
              <a:rPr lang="en-US" sz="1900">
                <a:solidFill>
                  <a:srgbClr val="001E24"/>
                </a:solidFill>
                <a:latin typeface="Poppins Light"/>
                <a:ea typeface="Poppins Light"/>
                <a:cs typeface="Poppins Light"/>
                <a:sym typeface="Poppins Light"/>
              </a:rPr>
              <a:t>Fraudes y Estafas</a:t>
            </a:r>
          </a:p>
          <a:p>
            <a:pPr algn="l" marL="410213" indent="-205106" lvl="1">
              <a:lnSpc>
                <a:spcPts val="2755"/>
              </a:lnSpc>
              <a:buFont typeface="Arial"/>
              <a:buChar char="•"/>
            </a:pPr>
            <a:r>
              <a:rPr lang="en-US" sz="1900">
                <a:solidFill>
                  <a:srgbClr val="001E24"/>
                </a:solidFill>
                <a:latin typeface="Poppins Light"/>
                <a:ea typeface="Poppins Light"/>
                <a:cs typeface="Poppins Light"/>
                <a:sym typeface="Poppins Light"/>
              </a:rPr>
              <a:t>Desorganización</a:t>
            </a:r>
          </a:p>
          <a:p>
            <a:pPr algn="l" marL="410213" indent="-205106" lvl="1">
              <a:lnSpc>
                <a:spcPts val="2755"/>
              </a:lnSpc>
              <a:buFont typeface="Arial"/>
              <a:buChar char="•"/>
            </a:pPr>
            <a:r>
              <a:rPr lang="en-US" sz="1900">
                <a:solidFill>
                  <a:srgbClr val="001E24"/>
                </a:solidFill>
                <a:latin typeface="Poppins Light"/>
                <a:ea typeface="Poppins Light"/>
                <a:cs typeface="Poppins Light"/>
                <a:sym typeface="Poppins Light"/>
              </a:rPr>
              <a:t>Comunicación</a:t>
            </a:r>
          </a:p>
        </p:txBody>
      </p:sp>
      <p:sp>
        <p:nvSpPr>
          <p:cNvPr name="TextBox 20" id="20"/>
          <p:cNvSpPr txBox="true"/>
          <p:nvPr/>
        </p:nvSpPr>
        <p:spPr>
          <a:xfrm rot="0">
            <a:off x="2627448" y="6607586"/>
            <a:ext cx="6616306" cy="4121150"/>
          </a:xfrm>
          <a:prstGeom prst="rect">
            <a:avLst/>
          </a:prstGeom>
        </p:spPr>
        <p:txBody>
          <a:bodyPr anchor="t" rtlCol="false" tIns="0" lIns="0" bIns="0" rIns="0">
            <a:spAutoFit/>
          </a:bodyPr>
          <a:lstStyle/>
          <a:p>
            <a:pPr algn="l">
              <a:lnSpc>
                <a:spcPts val="2755"/>
              </a:lnSpc>
            </a:pPr>
            <a:r>
              <a:rPr lang="en-US" sz="1900">
                <a:solidFill>
                  <a:srgbClr val="001E24"/>
                </a:solidFill>
                <a:latin typeface="Poppins"/>
                <a:ea typeface="Poppins"/>
                <a:cs typeface="Poppins"/>
                <a:sym typeface="Poppins"/>
              </a:rPr>
              <a:t>fomentará la participación activa de los vecinos, promoverá la colaboración en proyectos comunitarios y mejorará la gestión de recursos comunes. Además, fortalecerá la confianza dentro de las comunidades al brindar un espacio seguro para la interacción y gestión de actividades.</a:t>
            </a:r>
          </a:p>
          <a:p>
            <a:pPr algn="l">
              <a:lnSpc>
                <a:spcPts val="2755"/>
              </a:lnSpc>
            </a:pPr>
          </a:p>
          <a:p>
            <a:pPr algn="l" marL="410213" indent="-205106" lvl="1">
              <a:lnSpc>
                <a:spcPts val="2755"/>
              </a:lnSpc>
              <a:buFont typeface="Arial"/>
              <a:buChar char="•"/>
            </a:pPr>
            <a:r>
              <a:rPr lang="en-US" sz="1900">
                <a:solidFill>
                  <a:srgbClr val="001E24"/>
                </a:solidFill>
                <a:latin typeface="Poppins Light"/>
                <a:ea typeface="Poppins Light"/>
                <a:cs typeface="Poppins Light"/>
                <a:sym typeface="Poppins Light"/>
              </a:rPr>
              <a:t>Oranización</a:t>
            </a:r>
          </a:p>
          <a:p>
            <a:pPr algn="l" marL="410213" indent="-205106" lvl="1">
              <a:lnSpc>
                <a:spcPts val="2755"/>
              </a:lnSpc>
              <a:buFont typeface="Arial"/>
              <a:buChar char="•"/>
            </a:pPr>
            <a:r>
              <a:rPr lang="en-US" sz="1900">
                <a:solidFill>
                  <a:srgbClr val="001E24"/>
                </a:solidFill>
                <a:latin typeface="Poppins Light"/>
                <a:ea typeface="Poppins Light"/>
                <a:cs typeface="Poppins Light"/>
                <a:sym typeface="Poppins Light"/>
              </a:rPr>
              <a:t>Seguridad</a:t>
            </a:r>
          </a:p>
          <a:p>
            <a:pPr algn="l" marL="410213" indent="-205106" lvl="1">
              <a:lnSpc>
                <a:spcPts val="2755"/>
              </a:lnSpc>
              <a:buFont typeface="Arial"/>
              <a:buChar char="•"/>
            </a:pPr>
            <a:r>
              <a:rPr lang="en-US" sz="1900">
                <a:solidFill>
                  <a:srgbClr val="001E24"/>
                </a:solidFill>
                <a:latin typeface="Poppins Light"/>
                <a:ea typeface="Poppins Light"/>
                <a:cs typeface="Poppins Light"/>
                <a:sym typeface="Poppins Light"/>
              </a:rPr>
              <a:t>Comunicación</a:t>
            </a:r>
          </a:p>
          <a:p>
            <a:pPr algn="l">
              <a:lnSpc>
                <a:spcPts val="2755"/>
              </a:lnSpc>
            </a:pPr>
          </a:p>
          <a:p>
            <a:pPr algn="l">
              <a:lnSpc>
                <a:spcPts val="2755"/>
              </a:lnSpc>
            </a:pPr>
          </a:p>
        </p:txBody>
      </p:sp>
      <p:sp>
        <p:nvSpPr>
          <p:cNvPr name="TextBox 21" id="21"/>
          <p:cNvSpPr txBox="true"/>
          <p:nvPr/>
        </p:nvSpPr>
        <p:spPr>
          <a:xfrm rot="0">
            <a:off x="2627448" y="5990172"/>
            <a:ext cx="5930479" cy="845185"/>
          </a:xfrm>
          <a:prstGeom prst="rect">
            <a:avLst/>
          </a:prstGeom>
        </p:spPr>
        <p:txBody>
          <a:bodyPr anchor="t" rtlCol="false" tIns="0" lIns="0" bIns="0" rIns="0">
            <a:spAutoFit/>
          </a:bodyPr>
          <a:lstStyle/>
          <a:p>
            <a:pPr algn="l">
              <a:lnSpc>
                <a:spcPts val="3079"/>
              </a:lnSpc>
            </a:pPr>
            <a:r>
              <a:rPr lang="en-US" sz="2799" spc="-55" b="true">
                <a:solidFill>
                  <a:srgbClr val="001E24"/>
                </a:solidFill>
                <a:latin typeface="Futura Bold"/>
                <a:ea typeface="Futura Bold"/>
                <a:cs typeface="Futura Bold"/>
                <a:sym typeface="Futura Bold"/>
              </a:rPr>
              <a:t>Impacto</a:t>
            </a:r>
          </a:p>
          <a:p>
            <a:pPr algn="l">
              <a:lnSpc>
                <a:spcPts val="307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970552" y="-908890"/>
            <a:ext cx="3083720" cy="3083720"/>
          </a:xfrm>
          <a:custGeom>
            <a:avLst/>
            <a:gdLst/>
            <a:ahLst/>
            <a:cxnLst/>
            <a:rect r="r" b="b" t="t" l="l"/>
            <a:pathLst>
              <a:path h="3083720" w="3083720">
                <a:moveTo>
                  <a:pt x="0" y="0"/>
                </a:moveTo>
                <a:lnTo>
                  <a:pt x="3083720" y="0"/>
                </a:lnTo>
                <a:lnTo>
                  <a:pt x="3083720" y="3083720"/>
                </a:lnTo>
                <a:lnTo>
                  <a:pt x="0" y="30837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687741" y="9258300"/>
            <a:ext cx="2751970" cy="2779768"/>
          </a:xfrm>
          <a:custGeom>
            <a:avLst/>
            <a:gdLst/>
            <a:ahLst/>
            <a:cxnLst/>
            <a:rect r="r" b="b" t="t" l="l"/>
            <a:pathLst>
              <a:path h="2779768" w="2751970">
                <a:moveTo>
                  <a:pt x="0" y="0"/>
                </a:moveTo>
                <a:lnTo>
                  <a:pt x="2751970" y="0"/>
                </a:lnTo>
                <a:lnTo>
                  <a:pt x="2751970" y="2779768"/>
                </a:lnTo>
                <a:lnTo>
                  <a:pt x="0" y="27797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6577146" y="9597228"/>
            <a:ext cx="1710854" cy="1002988"/>
          </a:xfrm>
          <a:custGeom>
            <a:avLst/>
            <a:gdLst/>
            <a:ahLst/>
            <a:cxnLst/>
            <a:rect r="r" b="b" t="t" l="l"/>
            <a:pathLst>
              <a:path h="1002988" w="1710854">
                <a:moveTo>
                  <a:pt x="0" y="0"/>
                </a:moveTo>
                <a:lnTo>
                  <a:pt x="1710854" y="0"/>
                </a:lnTo>
                <a:lnTo>
                  <a:pt x="1710854" y="1002988"/>
                </a:lnTo>
                <a:lnTo>
                  <a:pt x="0" y="10029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028700" y="1154893"/>
            <a:ext cx="778577" cy="708505"/>
          </a:xfrm>
          <a:custGeom>
            <a:avLst/>
            <a:gdLst/>
            <a:ahLst/>
            <a:cxnLst/>
            <a:rect r="r" b="b" t="t" l="l"/>
            <a:pathLst>
              <a:path h="708505" w="778577">
                <a:moveTo>
                  <a:pt x="0" y="0"/>
                </a:moveTo>
                <a:lnTo>
                  <a:pt x="778577" y="0"/>
                </a:lnTo>
                <a:lnTo>
                  <a:pt x="778577" y="708505"/>
                </a:lnTo>
                <a:lnTo>
                  <a:pt x="0" y="70850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4236589" y="874271"/>
            <a:ext cx="9814821" cy="1096010"/>
          </a:xfrm>
          <a:prstGeom prst="rect">
            <a:avLst/>
          </a:prstGeom>
        </p:spPr>
        <p:txBody>
          <a:bodyPr anchor="t" rtlCol="false" tIns="0" lIns="0" bIns="0" rIns="0">
            <a:spAutoFit/>
          </a:bodyPr>
          <a:lstStyle/>
          <a:p>
            <a:pPr algn="l">
              <a:lnSpc>
                <a:spcPts val="7480"/>
              </a:lnSpc>
            </a:pPr>
            <a:r>
              <a:rPr lang="en-US" sz="6800" spc="-136" b="true">
                <a:solidFill>
                  <a:srgbClr val="001E24"/>
                </a:solidFill>
                <a:latin typeface="Futura Bold"/>
                <a:ea typeface="Futura Bold"/>
                <a:cs typeface="Futura Bold"/>
                <a:sym typeface="Futura Bold"/>
              </a:rPr>
              <a:t>Metodologia Agil Scrum</a:t>
            </a:r>
          </a:p>
        </p:txBody>
      </p:sp>
      <p:sp>
        <p:nvSpPr>
          <p:cNvPr name="TextBox 8" id="8"/>
          <p:cNvSpPr txBox="true"/>
          <p:nvPr/>
        </p:nvSpPr>
        <p:spPr>
          <a:xfrm rot="0">
            <a:off x="3677280" y="3176512"/>
            <a:ext cx="10173451" cy="4764493"/>
          </a:xfrm>
          <a:prstGeom prst="rect">
            <a:avLst/>
          </a:prstGeom>
        </p:spPr>
        <p:txBody>
          <a:bodyPr anchor="t" rtlCol="false" tIns="0" lIns="0" bIns="0" rIns="0">
            <a:spAutoFit/>
          </a:bodyPr>
          <a:lstStyle/>
          <a:p>
            <a:pPr algn="l">
              <a:lnSpc>
                <a:spcPts val="3826"/>
              </a:lnSpc>
            </a:pPr>
            <a:r>
              <a:rPr lang="en-US" sz="2638">
                <a:solidFill>
                  <a:srgbClr val="001E24"/>
                </a:solidFill>
                <a:latin typeface="Poppins"/>
                <a:ea typeface="Poppins"/>
                <a:cs typeface="Poppins"/>
                <a:sym typeface="Poppins"/>
              </a:rPr>
              <a:t>Metodoliga enfocada en iteraciones cortas llamada sprints, lo que permite adaptabilidad y mejora continua.</a:t>
            </a:r>
          </a:p>
          <a:p>
            <a:pPr algn="l">
              <a:lnSpc>
                <a:spcPts val="3826"/>
              </a:lnSpc>
            </a:pPr>
          </a:p>
          <a:p>
            <a:pPr algn="l" marL="569746" indent="-284873" lvl="1">
              <a:lnSpc>
                <a:spcPts val="3826"/>
              </a:lnSpc>
              <a:buFont typeface="Arial"/>
              <a:buChar char="•"/>
            </a:pPr>
            <a:r>
              <a:rPr lang="en-US" sz="2638">
                <a:solidFill>
                  <a:srgbClr val="001E24"/>
                </a:solidFill>
                <a:latin typeface="Poppins Light"/>
                <a:ea typeface="Poppins Light"/>
                <a:cs typeface="Poppins Light"/>
                <a:sym typeface="Poppins Light"/>
              </a:rPr>
              <a:t>Permite una entrega incremental de funcionalidades</a:t>
            </a:r>
          </a:p>
          <a:p>
            <a:pPr algn="l">
              <a:lnSpc>
                <a:spcPts val="3826"/>
              </a:lnSpc>
            </a:pPr>
          </a:p>
          <a:p>
            <a:pPr algn="l" marL="569746" indent="-284873" lvl="1">
              <a:lnSpc>
                <a:spcPts val="3826"/>
              </a:lnSpc>
              <a:buFont typeface="Arial"/>
              <a:buChar char="•"/>
            </a:pPr>
            <a:r>
              <a:rPr lang="en-US" sz="2638">
                <a:solidFill>
                  <a:srgbClr val="001E24"/>
                </a:solidFill>
                <a:latin typeface="Poppins Light"/>
                <a:ea typeface="Poppins Light"/>
                <a:cs typeface="Poppins Light"/>
                <a:sym typeface="Poppins Light"/>
              </a:rPr>
              <a:t>facilita la adaptacion a cambios y mejora la comunicacion en el equipo (Dailys)</a:t>
            </a:r>
          </a:p>
          <a:p>
            <a:pPr algn="l">
              <a:lnSpc>
                <a:spcPts val="3826"/>
              </a:lnSpc>
            </a:pPr>
          </a:p>
          <a:p>
            <a:pPr algn="l" marL="569746" indent="-284873" lvl="1">
              <a:lnSpc>
                <a:spcPts val="3826"/>
              </a:lnSpc>
              <a:buFont typeface="Arial"/>
              <a:buChar char="•"/>
            </a:pPr>
            <a:r>
              <a:rPr lang="en-US" sz="2638">
                <a:solidFill>
                  <a:srgbClr val="001E24"/>
                </a:solidFill>
                <a:latin typeface="Poppins Light"/>
                <a:ea typeface="Poppins Light"/>
                <a:cs typeface="Poppins Light"/>
                <a:sym typeface="Poppins Light"/>
              </a:rPr>
              <a:t>Asegura un desarrollo eficiente dentro del tiempo de entregas del proyecto.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973737" y="3121325"/>
            <a:ext cx="483218" cy="486869"/>
          </a:xfrm>
          <a:custGeom>
            <a:avLst/>
            <a:gdLst/>
            <a:ahLst/>
            <a:cxnLst/>
            <a:rect r="r" b="b" t="t" l="l"/>
            <a:pathLst>
              <a:path h="486869" w="483218">
                <a:moveTo>
                  <a:pt x="0" y="0"/>
                </a:moveTo>
                <a:lnTo>
                  <a:pt x="483217" y="0"/>
                </a:lnTo>
                <a:lnTo>
                  <a:pt x="483217" y="486869"/>
                </a:lnTo>
                <a:lnTo>
                  <a:pt x="0" y="4868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3644" y="8168135"/>
            <a:ext cx="2789996" cy="2681883"/>
          </a:xfrm>
          <a:custGeom>
            <a:avLst/>
            <a:gdLst/>
            <a:ahLst/>
            <a:cxnLst/>
            <a:rect r="r" b="b" t="t" l="l"/>
            <a:pathLst>
              <a:path h="2681883" w="2789996">
                <a:moveTo>
                  <a:pt x="0" y="0"/>
                </a:moveTo>
                <a:lnTo>
                  <a:pt x="2789996" y="0"/>
                </a:lnTo>
                <a:lnTo>
                  <a:pt x="2789996" y="2681883"/>
                </a:lnTo>
                <a:lnTo>
                  <a:pt x="0" y="26818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6792457" y="9557923"/>
            <a:ext cx="1495543" cy="729077"/>
          </a:xfrm>
          <a:custGeom>
            <a:avLst/>
            <a:gdLst/>
            <a:ahLst/>
            <a:cxnLst/>
            <a:rect r="r" b="b" t="t" l="l"/>
            <a:pathLst>
              <a:path h="729077" w="1495543">
                <a:moveTo>
                  <a:pt x="0" y="0"/>
                </a:moveTo>
                <a:lnTo>
                  <a:pt x="1495543" y="0"/>
                </a:lnTo>
                <a:lnTo>
                  <a:pt x="1495543" y="729077"/>
                </a:lnTo>
                <a:lnTo>
                  <a:pt x="0" y="7290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6674830" y="-274272"/>
            <a:ext cx="2915090" cy="2681883"/>
          </a:xfrm>
          <a:custGeom>
            <a:avLst/>
            <a:gdLst/>
            <a:ahLst/>
            <a:cxnLst/>
            <a:rect r="r" b="b" t="t" l="l"/>
            <a:pathLst>
              <a:path h="2681883" w="2915090">
                <a:moveTo>
                  <a:pt x="0" y="0"/>
                </a:moveTo>
                <a:lnTo>
                  <a:pt x="2915090" y="0"/>
                </a:lnTo>
                <a:lnTo>
                  <a:pt x="2915090" y="2681884"/>
                </a:lnTo>
                <a:lnTo>
                  <a:pt x="0" y="26818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05761" y="344568"/>
            <a:ext cx="538869" cy="722102"/>
          </a:xfrm>
          <a:custGeom>
            <a:avLst/>
            <a:gdLst/>
            <a:ahLst/>
            <a:cxnLst/>
            <a:rect r="r" b="b" t="t" l="l"/>
            <a:pathLst>
              <a:path h="722102" w="538869">
                <a:moveTo>
                  <a:pt x="0" y="0"/>
                </a:moveTo>
                <a:lnTo>
                  <a:pt x="538868" y="0"/>
                </a:lnTo>
                <a:lnTo>
                  <a:pt x="538868" y="722102"/>
                </a:lnTo>
                <a:lnTo>
                  <a:pt x="0" y="72210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05761" y="2232737"/>
            <a:ext cx="7076305" cy="2750914"/>
          </a:xfrm>
          <a:custGeom>
            <a:avLst/>
            <a:gdLst/>
            <a:ahLst/>
            <a:cxnLst/>
            <a:rect r="r" b="b" t="t" l="l"/>
            <a:pathLst>
              <a:path h="2750914" w="7076305">
                <a:moveTo>
                  <a:pt x="0" y="0"/>
                </a:moveTo>
                <a:lnTo>
                  <a:pt x="7076305" y="0"/>
                </a:lnTo>
                <a:lnTo>
                  <a:pt x="7076305" y="2750913"/>
                </a:lnTo>
                <a:lnTo>
                  <a:pt x="0" y="2750913"/>
                </a:lnTo>
                <a:lnTo>
                  <a:pt x="0" y="0"/>
                </a:lnTo>
                <a:close/>
              </a:path>
            </a:pathLst>
          </a:custGeom>
          <a:blipFill>
            <a:blip r:embed="rId13"/>
            <a:stretch>
              <a:fillRect l="0" t="0" r="0" b="0"/>
            </a:stretch>
          </a:blipFill>
        </p:spPr>
      </p:sp>
      <p:sp>
        <p:nvSpPr>
          <p:cNvPr name="Freeform 9" id="9"/>
          <p:cNvSpPr/>
          <p:nvPr/>
        </p:nvSpPr>
        <p:spPr>
          <a:xfrm flipH="false" flipV="false" rot="0">
            <a:off x="12686658" y="6824551"/>
            <a:ext cx="3615115" cy="3345020"/>
          </a:xfrm>
          <a:custGeom>
            <a:avLst/>
            <a:gdLst/>
            <a:ahLst/>
            <a:cxnLst/>
            <a:rect r="r" b="b" t="t" l="l"/>
            <a:pathLst>
              <a:path h="3345020" w="3615115">
                <a:moveTo>
                  <a:pt x="0" y="0"/>
                </a:moveTo>
                <a:lnTo>
                  <a:pt x="3615115" y="0"/>
                </a:lnTo>
                <a:lnTo>
                  <a:pt x="3615115" y="3345020"/>
                </a:lnTo>
                <a:lnTo>
                  <a:pt x="0" y="3345020"/>
                </a:lnTo>
                <a:lnTo>
                  <a:pt x="0" y="0"/>
                </a:lnTo>
                <a:close/>
              </a:path>
            </a:pathLst>
          </a:custGeom>
          <a:blipFill>
            <a:blip r:embed="rId14"/>
            <a:stretch>
              <a:fillRect l="0" t="0" r="0" b="0"/>
            </a:stretch>
          </a:blipFill>
        </p:spPr>
      </p:sp>
      <p:sp>
        <p:nvSpPr>
          <p:cNvPr name="Freeform 10" id="10"/>
          <p:cNvSpPr/>
          <p:nvPr/>
        </p:nvSpPr>
        <p:spPr>
          <a:xfrm flipH="false" flipV="false" rot="0">
            <a:off x="13315589" y="2407612"/>
            <a:ext cx="3958498" cy="1979249"/>
          </a:xfrm>
          <a:custGeom>
            <a:avLst/>
            <a:gdLst/>
            <a:ahLst/>
            <a:cxnLst/>
            <a:rect r="r" b="b" t="t" l="l"/>
            <a:pathLst>
              <a:path h="1979249" w="3958498">
                <a:moveTo>
                  <a:pt x="0" y="0"/>
                </a:moveTo>
                <a:lnTo>
                  <a:pt x="3958498" y="0"/>
                </a:lnTo>
                <a:lnTo>
                  <a:pt x="3958498" y="1979249"/>
                </a:lnTo>
                <a:lnTo>
                  <a:pt x="0" y="1979249"/>
                </a:lnTo>
                <a:lnTo>
                  <a:pt x="0" y="0"/>
                </a:lnTo>
                <a:close/>
              </a:path>
            </a:pathLst>
          </a:custGeom>
          <a:blipFill>
            <a:blip r:embed="rId15"/>
            <a:stretch>
              <a:fillRect l="0" t="0" r="0" b="0"/>
            </a:stretch>
          </a:blipFill>
        </p:spPr>
      </p:sp>
      <p:sp>
        <p:nvSpPr>
          <p:cNvPr name="Freeform 11" id="11"/>
          <p:cNvSpPr/>
          <p:nvPr/>
        </p:nvSpPr>
        <p:spPr>
          <a:xfrm flipH="false" flipV="false" rot="0">
            <a:off x="9387724" y="3397751"/>
            <a:ext cx="2684931" cy="2684931"/>
          </a:xfrm>
          <a:custGeom>
            <a:avLst/>
            <a:gdLst/>
            <a:ahLst/>
            <a:cxnLst/>
            <a:rect r="r" b="b" t="t" l="l"/>
            <a:pathLst>
              <a:path h="2684931" w="2684931">
                <a:moveTo>
                  <a:pt x="0" y="0"/>
                </a:moveTo>
                <a:lnTo>
                  <a:pt x="2684931" y="0"/>
                </a:lnTo>
                <a:lnTo>
                  <a:pt x="2684931" y="2684930"/>
                </a:lnTo>
                <a:lnTo>
                  <a:pt x="0" y="2684930"/>
                </a:lnTo>
                <a:lnTo>
                  <a:pt x="0" y="0"/>
                </a:lnTo>
                <a:close/>
              </a:path>
            </a:pathLst>
          </a:custGeom>
          <a:blipFill>
            <a:blip r:embed="rId16"/>
            <a:stretch>
              <a:fillRect l="0" t="0" r="0" b="0"/>
            </a:stretch>
          </a:blipFill>
        </p:spPr>
      </p:sp>
      <p:sp>
        <p:nvSpPr>
          <p:cNvPr name="Freeform 12" id="12"/>
          <p:cNvSpPr/>
          <p:nvPr/>
        </p:nvSpPr>
        <p:spPr>
          <a:xfrm flipH="false" flipV="false" rot="0">
            <a:off x="1835538" y="5591175"/>
            <a:ext cx="2421566" cy="2520630"/>
          </a:xfrm>
          <a:custGeom>
            <a:avLst/>
            <a:gdLst/>
            <a:ahLst/>
            <a:cxnLst/>
            <a:rect r="r" b="b" t="t" l="l"/>
            <a:pathLst>
              <a:path h="2520630" w="2421566">
                <a:moveTo>
                  <a:pt x="0" y="0"/>
                </a:moveTo>
                <a:lnTo>
                  <a:pt x="2421565" y="0"/>
                </a:lnTo>
                <a:lnTo>
                  <a:pt x="2421565" y="2520629"/>
                </a:lnTo>
                <a:lnTo>
                  <a:pt x="0" y="2520629"/>
                </a:lnTo>
                <a:lnTo>
                  <a:pt x="0" y="0"/>
                </a:lnTo>
                <a:close/>
              </a:path>
            </a:pathLst>
          </a:custGeom>
          <a:blipFill>
            <a:blip r:embed="rId17"/>
            <a:stretch>
              <a:fillRect l="0" t="0" r="0" b="0"/>
            </a:stretch>
          </a:blipFill>
        </p:spPr>
      </p:sp>
      <p:sp>
        <p:nvSpPr>
          <p:cNvPr name="Freeform 13" id="13"/>
          <p:cNvSpPr/>
          <p:nvPr/>
        </p:nvSpPr>
        <p:spPr>
          <a:xfrm flipH="false" flipV="false" rot="0">
            <a:off x="5226935" y="4277635"/>
            <a:ext cx="2690892" cy="1640788"/>
          </a:xfrm>
          <a:custGeom>
            <a:avLst/>
            <a:gdLst/>
            <a:ahLst/>
            <a:cxnLst/>
            <a:rect r="r" b="b" t="t" l="l"/>
            <a:pathLst>
              <a:path h="1640788" w="2690892">
                <a:moveTo>
                  <a:pt x="0" y="0"/>
                </a:moveTo>
                <a:lnTo>
                  <a:pt x="2690892" y="0"/>
                </a:lnTo>
                <a:lnTo>
                  <a:pt x="2690892" y="1640788"/>
                </a:lnTo>
                <a:lnTo>
                  <a:pt x="0" y="1640788"/>
                </a:lnTo>
                <a:lnTo>
                  <a:pt x="0" y="0"/>
                </a:lnTo>
                <a:close/>
              </a:path>
            </a:pathLst>
          </a:custGeom>
          <a:blipFill>
            <a:blip r:embed="rId18"/>
            <a:stretch>
              <a:fillRect l="0" t="0" r="0" b="0"/>
            </a:stretch>
          </a:blipFill>
        </p:spPr>
      </p:sp>
      <p:sp>
        <p:nvSpPr>
          <p:cNvPr name="Freeform 14" id="14"/>
          <p:cNvSpPr/>
          <p:nvPr/>
        </p:nvSpPr>
        <p:spPr>
          <a:xfrm flipH="false" flipV="false" rot="0">
            <a:off x="7864591" y="7622765"/>
            <a:ext cx="2558817" cy="2299697"/>
          </a:xfrm>
          <a:custGeom>
            <a:avLst/>
            <a:gdLst/>
            <a:ahLst/>
            <a:cxnLst/>
            <a:rect r="r" b="b" t="t" l="l"/>
            <a:pathLst>
              <a:path h="2299697" w="2558817">
                <a:moveTo>
                  <a:pt x="0" y="0"/>
                </a:moveTo>
                <a:lnTo>
                  <a:pt x="2558818" y="0"/>
                </a:lnTo>
                <a:lnTo>
                  <a:pt x="2558818" y="2299696"/>
                </a:lnTo>
                <a:lnTo>
                  <a:pt x="0" y="2299696"/>
                </a:lnTo>
                <a:lnTo>
                  <a:pt x="0" y="0"/>
                </a:lnTo>
                <a:close/>
              </a:path>
            </a:pathLst>
          </a:custGeom>
          <a:blipFill>
            <a:blip r:embed="rId19"/>
            <a:stretch>
              <a:fillRect l="0" t="0" r="0" b="0"/>
            </a:stretch>
          </a:blipFill>
        </p:spPr>
      </p:sp>
      <p:sp>
        <p:nvSpPr>
          <p:cNvPr name="TextBox 15" id="15"/>
          <p:cNvSpPr txBox="true"/>
          <p:nvPr/>
        </p:nvSpPr>
        <p:spPr>
          <a:xfrm rot="0">
            <a:off x="4749924" y="999995"/>
            <a:ext cx="8788152" cy="1096010"/>
          </a:xfrm>
          <a:prstGeom prst="rect">
            <a:avLst/>
          </a:prstGeom>
        </p:spPr>
        <p:txBody>
          <a:bodyPr anchor="t" rtlCol="false" tIns="0" lIns="0" bIns="0" rIns="0">
            <a:spAutoFit/>
          </a:bodyPr>
          <a:lstStyle/>
          <a:p>
            <a:pPr algn="ctr">
              <a:lnSpc>
                <a:spcPts val="7479"/>
              </a:lnSpc>
            </a:pPr>
            <a:r>
              <a:rPr lang="en-US" b="true" sz="6799" spc="-135">
                <a:solidFill>
                  <a:srgbClr val="001E24"/>
                </a:solidFill>
                <a:latin typeface="Futura Bold"/>
                <a:ea typeface="Futura Bold"/>
                <a:cs typeface="Futura Bold"/>
                <a:sym typeface="Futura Bold"/>
              </a:rPr>
              <a:t>Stack Tecnológico</a:t>
            </a:r>
          </a:p>
        </p:txBody>
      </p:sp>
      <p:sp>
        <p:nvSpPr>
          <p:cNvPr name="TextBox 16" id="16"/>
          <p:cNvSpPr txBox="true"/>
          <p:nvPr/>
        </p:nvSpPr>
        <p:spPr>
          <a:xfrm rot="0">
            <a:off x="784120" y="5114925"/>
            <a:ext cx="4361229" cy="476250"/>
          </a:xfrm>
          <a:prstGeom prst="rect">
            <a:avLst/>
          </a:prstGeom>
        </p:spPr>
        <p:txBody>
          <a:bodyPr anchor="t" rtlCol="false" tIns="0" lIns="0" bIns="0" rIns="0">
            <a:spAutoFit/>
          </a:bodyPr>
          <a:lstStyle/>
          <a:p>
            <a:pPr algn="ctr">
              <a:lnSpc>
                <a:spcPts val="3299"/>
              </a:lnSpc>
            </a:pPr>
            <a:r>
              <a:rPr lang="en-US" b="true" sz="2999" spc="-59">
                <a:solidFill>
                  <a:srgbClr val="001E24"/>
                </a:solidFill>
                <a:latin typeface="Futura Bold"/>
                <a:ea typeface="Futura Bold"/>
                <a:cs typeface="Futura Bold"/>
                <a:sym typeface="Futura Bold"/>
              </a:rPr>
              <a:t>Laravel</a:t>
            </a:r>
          </a:p>
        </p:txBody>
      </p:sp>
      <p:sp>
        <p:nvSpPr>
          <p:cNvPr name="TextBox 17" id="17"/>
          <p:cNvSpPr txBox="true"/>
          <p:nvPr/>
        </p:nvSpPr>
        <p:spPr>
          <a:xfrm rot="0">
            <a:off x="13114224" y="4358286"/>
            <a:ext cx="4361229" cy="476250"/>
          </a:xfrm>
          <a:prstGeom prst="rect">
            <a:avLst/>
          </a:prstGeom>
        </p:spPr>
        <p:txBody>
          <a:bodyPr anchor="t" rtlCol="false" tIns="0" lIns="0" bIns="0" rIns="0">
            <a:spAutoFit/>
          </a:bodyPr>
          <a:lstStyle/>
          <a:p>
            <a:pPr algn="ctr">
              <a:lnSpc>
                <a:spcPts val="3299"/>
              </a:lnSpc>
            </a:pPr>
            <a:r>
              <a:rPr lang="en-US" b="true" sz="2999" spc="-59">
                <a:solidFill>
                  <a:srgbClr val="001E24"/>
                </a:solidFill>
                <a:latin typeface="Futura Bold"/>
                <a:ea typeface="Futura Bold"/>
                <a:cs typeface="Futura Bold"/>
                <a:sym typeface="Futura Bold"/>
              </a:rPr>
              <a:t>MySql Worckbench</a:t>
            </a:r>
          </a:p>
        </p:txBody>
      </p:sp>
      <p:sp>
        <p:nvSpPr>
          <p:cNvPr name="TextBox 18" id="18"/>
          <p:cNvSpPr txBox="true"/>
          <p:nvPr/>
        </p:nvSpPr>
        <p:spPr>
          <a:xfrm rot="0">
            <a:off x="8752995" y="2921501"/>
            <a:ext cx="4361229" cy="476250"/>
          </a:xfrm>
          <a:prstGeom prst="rect">
            <a:avLst/>
          </a:prstGeom>
        </p:spPr>
        <p:txBody>
          <a:bodyPr anchor="t" rtlCol="false" tIns="0" lIns="0" bIns="0" rIns="0">
            <a:spAutoFit/>
          </a:bodyPr>
          <a:lstStyle/>
          <a:p>
            <a:pPr algn="ctr">
              <a:lnSpc>
                <a:spcPts val="3299"/>
              </a:lnSpc>
            </a:pPr>
            <a:r>
              <a:rPr lang="en-US" b="true" sz="2999" spc="-59">
                <a:solidFill>
                  <a:srgbClr val="001E24"/>
                </a:solidFill>
                <a:latin typeface="Futura Bold"/>
                <a:ea typeface="Futura Bold"/>
                <a:cs typeface="Futura Bold"/>
                <a:sym typeface="Futura Bold"/>
              </a:rPr>
              <a:t>VisualStudio</a:t>
            </a:r>
          </a:p>
        </p:txBody>
      </p:sp>
      <p:sp>
        <p:nvSpPr>
          <p:cNvPr name="TextBox 19" id="19"/>
          <p:cNvSpPr txBox="true"/>
          <p:nvPr/>
        </p:nvSpPr>
        <p:spPr>
          <a:xfrm rot="0">
            <a:off x="12313601" y="6348301"/>
            <a:ext cx="4361229" cy="476250"/>
          </a:xfrm>
          <a:prstGeom prst="rect">
            <a:avLst/>
          </a:prstGeom>
        </p:spPr>
        <p:txBody>
          <a:bodyPr anchor="t" rtlCol="false" tIns="0" lIns="0" bIns="0" rIns="0">
            <a:spAutoFit/>
          </a:bodyPr>
          <a:lstStyle/>
          <a:p>
            <a:pPr algn="ctr">
              <a:lnSpc>
                <a:spcPts val="3299"/>
              </a:lnSpc>
            </a:pPr>
            <a:r>
              <a:rPr lang="en-US" b="true" sz="2999" spc="-59">
                <a:solidFill>
                  <a:srgbClr val="001E24"/>
                </a:solidFill>
                <a:latin typeface="Futura Bold"/>
                <a:ea typeface="Futura Bold"/>
                <a:cs typeface="Futura Bold"/>
                <a:sym typeface="Futura Bold"/>
              </a:rPr>
              <a:t>Laravel Echo y Pusher </a:t>
            </a:r>
          </a:p>
        </p:txBody>
      </p:sp>
      <p:sp>
        <p:nvSpPr>
          <p:cNvPr name="TextBox 20" id="20"/>
          <p:cNvSpPr txBox="true"/>
          <p:nvPr/>
        </p:nvSpPr>
        <p:spPr>
          <a:xfrm rot="0">
            <a:off x="6963386" y="7146515"/>
            <a:ext cx="4361229" cy="476250"/>
          </a:xfrm>
          <a:prstGeom prst="rect">
            <a:avLst/>
          </a:prstGeom>
        </p:spPr>
        <p:txBody>
          <a:bodyPr anchor="t" rtlCol="false" tIns="0" lIns="0" bIns="0" rIns="0">
            <a:spAutoFit/>
          </a:bodyPr>
          <a:lstStyle/>
          <a:p>
            <a:pPr algn="ctr">
              <a:lnSpc>
                <a:spcPts val="3299"/>
              </a:lnSpc>
            </a:pPr>
            <a:r>
              <a:rPr lang="en-US" b="true" sz="2999" spc="-59">
                <a:solidFill>
                  <a:srgbClr val="001E24"/>
                </a:solidFill>
                <a:latin typeface="Futura Bold"/>
                <a:ea typeface="Futura Bold"/>
                <a:cs typeface="Futura Bold"/>
                <a:sym typeface="Futura Bold"/>
              </a:rPr>
              <a:t>React</a:t>
            </a:r>
          </a:p>
        </p:txBody>
      </p:sp>
      <p:sp>
        <p:nvSpPr>
          <p:cNvPr name="TextBox 21" id="21"/>
          <p:cNvSpPr txBox="true"/>
          <p:nvPr/>
        </p:nvSpPr>
        <p:spPr>
          <a:xfrm rot="0">
            <a:off x="1251354" y="2379037"/>
            <a:ext cx="4361229" cy="476250"/>
          </a:xfrm>
          <a:prstGeom prst="rect">
            <a:avLst/>
          </a:prstGeom>
        </p:spPr>
        <p:txBody>
          <a:bodyPr anchor="t" rtlCol="false" tIns="0" lIns="0" bIns="0" rIns="0">
            <a:spAutoFit/>
          </a:bodyPr>
          <a:lstStyle/>
          <a:p>
            <a:pPr algn="ctr">
              <a:lnSpc>
                <a:spcPts val="3299"/>
              </a:lnSpc>
            </a:pPr>
            <a:r>
              <a:rPr lang="en-US" b="true" sz="2999" spc="-59">
                <a:solidFill>
                  <a:srgbClr val="001E24"/>
                </a:solidFill>
                <a:latin typeface="Futura Bold"/>
                <a:ea typeface="Futura Bold"/>
                <a:cs typeface="Futura Bold"/>
                <a:sym typeface="Futura Bold"/>
              </a:rPr>
              <a:t>NodeJs - NPM</a:t>
            </a:r>
          </a:p>
        </p:txBody>
      </p:sp>
      <p:sp>
        <p:nvSpPr>
          <p:cNvPr name="TextBox 22" id="22"/>
          <p:cNvSpPr txBox="true"/>
          <p:nvPr/>
        </p:nvSpPr>
        <p:spPr>
          <a:xfrm rot="0">
            <a:off x="4391766" y="6124464"/>
            <a:ext cx="4361229" cy="476250"/>
          </a:xfrm>
          <a:prstGeom prst="rect">
            <a:avLst/>
          </a:prstGeom>
        </p:spPr>
        <p:txBody>
          <a:bodyPr anchor="t" rtlCol="false" tIns="0" lIns="0" bIns="0" rIns="0">
            <a:spAutoFit/>
          </a:bodyPr>
          <a:lstStyle/>
          <a:p>
            <a:pPr algn="ctr">
              <a:lnSpc>
                <a:spcPts val="3299"/>
              </a:lnSpc>
            </a:pPr>
            <a:r>
              <a:rPr lang="en-US" b="true" sz="2999" spc="-59">
                <a:solidFill>
                  <a:srgbClr val="001E24"/>
                </a:solidFill>
                <a:latin typeface="Futura Bold"/>
                <a:ea typeface="Futura Bold"/>
                <a:cs typeface="Futura Bold"/>
                <a:sym typeface="Futura Bold"/>
              </a:rPr>
              <a:t>TailwindCSS</a:t>
            </a:r>
          </a:p>
        </p:txBody>
      </p:sp>
      <p:sp>
        <p:nvSpPr>
          <p:cNvPr name="TextBox 23" id="23"/>
          <p:cNvSpPr txBox="true"/>
          <p:nvPr/>
        </p:nvSpPr>
        <p:spPr>
          <a:xfrm rot="0">
            <a:off x="865706" y="8364146"/>
            <a:ext cx="4361229" cy="476250"/>
          </a:xfrm>
          <a:prstGeom prst="rect">
            <a:avLst/>
          </a:prstGeom>
        </p:spPr>
        <p:txBody>
          <a:bodyPr anchor="t" rtlCol="false" tIns="0" lIns="0" bIns="0" rIns="0">
            <a:spAutoFit/>
          </a:bodyPr>
          <a:lstStyle/>
          <a:p>
            <a:pPr algn="ctr">
              <a:lnSpc>
                <a:spcPts val="3299"/>
              </a:lnSpc>
            </a:pPr>
            <a:r>
              <a:rPr lang="en-US" b="true" sz="2999" spc="-59">
                <a:solidFill>
                  <a:srgbClr val="001E24"/>
                </a:solidFill>
                <a:latin typeface="Futura Bold"/>
                <a:ea typeface="Futura Bold"/>
                <a:cs typeface="Futura Bold"/>
                <a:sym typeface="Futura Bold"/>
              </a:rPr>
              <a:t>API de laravel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14423" y="-393078"/>
            <a:ext cx="3950120" cy="3115657"/>
          </a:xfrm>
          <a:custGeom>
            <a:avLst/>
            <a:gdLst/>
            <a:ahLst/>
            <a:cxnLst/>
            <a:rect r="r" b="b" t="t" l="l"/>
            <a:pathLst>
              <a:path h="3115657" w="3950120">
                <a:moveTo>
                  <a:pt x="0" y="0"/>
                </a:moveTo>
                <a:lnTo>
                  <a:pt x="3950119" y="0"/>
                </a:lnTo>
                <a:lnTo>
                  <a:pt x="3950119" y="3115656"/>
                </a:lnTo>
                <a:lnTo>
                  <a:pt x="0" y="31156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262023" y="7700472"/>
            <a:ext cx="3950120" cy="3115657"/>
          </a:xfrm>
          <a:custGeom>
            <a:avLst/>
            <a:gdLst/>
            <a:ahLst/>
            <a:cxnLst/>
            <a:rect r="r" b="b" t="t" l="l"/>
            <a:pathLst>
              <a:path h="3115657" w="3950120">
                <a:moveTo>
                  <a:pt x="0" y="0"/>
                </a:moveTo>
                <a:lnTo>
                  <a:pt x="3950119" y="0"/>
                </a:lnTo>
                <a:lnTo>
                  <a:pt x="3950119" y="3115656"/>
                </a:lnTo>
                <a:lnTo>
                  <a:pt x="0" y="31156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262023" y="3585672"/>
            <a:ext cx="3950120" cy="3115657"/>
          </a:xfrm>
          <a:custGeom>
            <a:avLst/>
            <a:gdLst/>
            <a:ahLst/>
            <a:cxnLst/>
            <a:rect r="r" b="b" t="t" l="l"/>
            <a:pathLst>
              <a:path h="3115657" w="3950120">
                <a:moveTo>
                  <a:pt x="0" y="0"/>
                </a:moveTo>
                <a:lnTo>
                  <a:pt x="3950119" y="0"/>
                </a:lnTo>
                <a:lnTo>
                  <a:pt x="3950119" y="3115656"/>
                </a:lnTo>
                <a:lnTo>
                  <a:pt x="0" y="31156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3041975" y="2148026"/>
            <a:ext cx="14059480" cy="7275781"/>
          </a:xfrm>
          <a:custGeom>
            <a:avLst/>
            <a:gdLst/>
            <a:ahLst/>
            <a:cxnLst/>
            <a:rect r="r" b="b" t="t" l="l"/>
            <a:pathLst>
              <a:path h="7275781" w="14059480">
                <a:moveTo>
                  <a:pt x="0" y="0"/>
                </a:moveTo>
                <a:lnTo>
                  <a:pt x="14059480" y="0"/>
                </a:lnTo>
                <a:lnTo>
                  <a:pt x="14059480" y="7275781"/>
                </a:lnTo>
                <a:lnTo>
                  <a:pt x="0" y="7275781"/>
                </a:lnTo>
                <a:lnTo>
                  <a:pt x="0" y="0"/>
                </a:lnTo>
                <a:close/>
              </a:path>
            </a:pathLst>
          </a:custGeom>
          <a:blipFill>
            <a:blip r:embed="rId4"/>
            <a:stretch>
              <a:fillRect l="0" t="0" r="0" b="0"/>
            </a:stretch>
          </a:blipFill>
        </p:spPr>
      </p:sp>
      <p:sp>
        <p:nvSpPr>
          <p:cNvPr name="TextBox 6" id="6"/>
          <p:cNvSpPr txBox="true"/>
          <p:nvPr/>
        </p:nvSpPr>
        <p:spPr>
          <a:xfrm rot="0">
            <a:off x="4749924" y="683594"/>
            <a:ext cx="8788152" cy="2038985"/>
          </a:xfrm>
          <a:prstGeom prst="rect">
            <a:avLst/>
          </a:prstGeom>
        </p:spPr>
        <p:txBody>
          <a:bodyPr anchor="t" rtlCol="false" tIns="0" lIns="0" bIns="0" rIns="0">
            <a:spAutoFit/>
          </a:bodyPr>
          <a:lstStyle/>
          <a:p>
            <a:pPr algn="ctr">
              <a:lnSpc>
                <a:spcPts val="7479"/>
              </a:lnSpc>
            </a:pPr>
            <a:r>
              <a:rPr lang="en-US" b="true" sz="6799" spc="-135">
                <a:solidFill>
                  <a:srgbClr val="001E24"/>
                </a:solidFill>
                <a:latin typeface="Futura Bold"/>
                <a:ea typeface="Futura Bold"/>
                <a:cs typeface="Futura Bold"/>
                <a:sym typeface="Futura Bold"/>
              </a:rPr>
              <a:t>Diagrama</a:t>
            </a:r>
          </a:p>
          <a:p>
            <a:pPr algn="ctr">
              <a:lnSpc>
                <a:spcPts val="747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12543" y="-131261"/>
            <a:ext cx="4101038" cy="3234694"/>
          </a:xfrm>
          <a:custGeom>
            <a:avLst/>
            <a:gdLst/>
            <a:ahLst/>
            <a:cxnLst/>
            <a:rect r="r" b="b" t="t" l="l"/>
            <a:pathLst>
              <a:path h="3234694" w="4101038">
                <a:moveTo>
                  <a:pt x="0" y="0"/>
                </a:moveTo>
                <a:lnTo>
                  <a:pt x="4101038" y="0"/>
                </a:lnTo>
                <a:lnTo>
                  <a:pt x="4101038" y="3234694"/>
                </a:lnTo>
                <a:lnTo>
                  <a:pt x="0" y="32346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2810199" y="2436236"/>
            <a:ext cx="14876638" cy="8293726"/>
          </a:xfrm>
          <a:custGeom>
            <a:avLst/>
            <a:gdLst/>
            <a:ahLst/>
            <a:cxnLst/>
            <a:rect r="r" b="b" t="t" l="l"/>
            <a:pathLst>
              <a:path h="8293726" w="14876638">
                <a:moveTo>
                  <a:pt x="0" y="0"/>
                </a:moveTo>
                <a:lnTo>
                  <a:pt x="14876638" y="0"/>
                </a:lnTo>
                <a:lnTo>
                  <a:pt x="14876638" y="8293726"/>
                </a:lnTo>
                <a:lnTo>
                  <a:pt x="0" y="8293726"/>
                </a:lnTo>
                <a:lnTo>
                  <a:pt x="0" y="0"/>
                </a:lnTo>
                <a:close/>
              </a:path>
            </a:pathLst>
          </a:custGeom>
          <a:blipFill>
            <a:blip r:embed="rId4"/>
            <a:stretch>
              <a:fillRect l="0" t="0" r="0" b="0"/>
            </a:stretch>
          </a:blipFill>
        </p:spPr>
      </p:sp>
      <p:sp>
        <p:nvSpPr>
          <p:cNvPr name="TextBox 4" id="4"/>
          <p:cNvSpPr txBox="true"/>
          <p:nvPr/>
        </p:nvSpPr>
        <p:spPr>
          <a:xfrm rot="0">
            <a:off x="4749924" y="683594"/>
            <a:ext cx="8788152" cy="2038985"/>
          </a:xfrm>
          <a:prstGeom prst="rect">
            <a:avLst/>
          </a:prstGeom>
        </p:spPr>
        <p:txBody>
          <a:bodyPr anchor="t" rtlCol="false" tIns="0" lIns="0" bIns="0" rIns="0">
            <a:spAutoFit/>
          </a:bodyPr>
          <a:lstStyle/>
          <a:p>
            <a:pPr algn="ctr">
              <a:lnSpc>
                <a:spcPts val="7479"/>
              </a:lnSpc>
            </a:pPr>
            <a:r>
              <a:rPr lang="en-US" b="true" sz="6799" spc="-135">
                <a:solidFill>
                  <a:srgbClr val="001E24"/>
                </a:solidFill>
                <a:latin typeface="Futura Bold"/>
                <a:ea typeface="Futura Bold"/>
                <a:cs typeface="Futura Bold"/>
                <a:sym typeface="Futura Bold"/>
              </a:rPr>
              <a:t>BASE DE DATOS</a:t>
            </a:r>
          </a:p>
          <a:p>
            <a:pPr algn="ctr">
              <a:lnSpc>
                <a:spcPts val="7479"/>
              </a:lnSpc>
            </a:pPr>
          </a:p>
        </p:txBody>
      </p:sp>
      <p:sp>
        <p:nvSpPr>
          <p:cNvPr name="Freeform 5" id="5"/>
          <p:cNvSpPr/>
          <p:nvPr/>
        </p:nvSpPr>
        <p:spPr>
          <a:xfrm flipH="false" flipV="false" rot="0">
            <a:off x="-1414423" y="-393078"/>
            <a:ext cx="3950120" cy="3115657"/>
          </a:xfrm>
          <a:custGeom>
            <a:avLst/>
            <a:gdLst/>
            <a:ahLst/>
            <a:cxnLst/>
            <a:rect r="r" b="b" t="t" l="l"/>
            <a:pathLst>
              <a:path h="3115657" w="3950120">
                <a:moveTo>
                  <a:pt x="0" y="0"/>
                </a:moveTo>
                <a:lnTo>
                  <a:pt x="3950119" y="0"/>
                </a:lnTo>
                <a:lnTo>
                  <a:pt x="3950119" y="3115656"/>
                </a:lnTo>
                <a:lnTo>
                  <a:pt x="0" y="31156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DAGjBvhQr1w</dc:identifier>
  <dcterms:modified xsi:type="dcterms:W3CDTF">2011-08-01T06:04:30Z</dcterms:modified>
  <cp:revision>1</cp:revision>
  <dc:title>White and Blue Geometric Group Project Presentation</dc:title>
</cp:coreProperties>
</file>